
<file path=[Content_Types].xml><?xml version="1.0" encoding="utf-8"?>
<Types xmlns="http://schemas.openxmlformats.org/package/2006/content-types">
  <Default ContentType="image/jpeg" Extension="jpg"/>
  <Default ContentType="application/vnd.openxmlformats-officedocument.vmlDrawing" Extension="vml"/>
  <Default ContentType="application/vnd.openxmlformats-officedocument.oleObject" Extension="bin"/>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oleObject" PartName="/ppt/embeddings/oleObject2.bin"/>
  <Override ContentType="application/vnd.openxmlformats-officedocument.oleObject" PartName="/ppt/embeddings/oleObject1.bin"/>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19" roundtripDataSignature="AMtx7mjSV1lpWG0HkTofgysYM7ur0UUJk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customschemas.google.com/relationships/presentationmetadata" Target="metadata"/><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s>
</file>

<file path=ppt/media/image1.jpg>
</file>

<file path=ppt/media/image10.png>
</file>

<file path=ppt/media/image11.png>
</file>

<file path=ppt/media/image13.png>
</file>

<file path=ppt/media/image14.jpg>
</file>

<file path=ppt/media/image15.png>
</file>

<file path=ppt/media/image17.png>
</file>

<file path=ppt/media/image19.png>
</file>

<file path=ppt/media/image2.jpg>
</file>

<file path=ppt/media/image20.png>
</file>

<file path=ppt/media/image21.png>
</file>

<file path=ppt/media/image3.png>
</file>

<file path=ppt/media/image4.jpg>
</file>

<file path=ppt/media/image5.png>
</file>

<file path=ppt/media/image6.png>
</file>

<file path=ppt/media/image7.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8" name="Google Shape;88;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0" name="Google Shape;170;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Free Image from: https://www.google.com/url?sa=i&amp;url=https%3A%2F%2Fpngtree.com%2Fso%2Fshape-ppt&amp;psig=AOvVaw2URC7YS-EkUg0XkV3uJOsX&amp;ust=1709879330732000&amp;source=images&amp;cd=vfe&amp;opi=89978449&amp;ved=0CBMQjRxqFwoTCKDVzILD4YQDFQAAAAAdAAAAABAE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Reference: Klymentiev, Russian (2018, April 8th). “Dementia Prediction w/ Tree-based Models”. Kaggle. Retrieved March 2, 2024, from https://www.kaggle.com/code/ruslankl/dementia-prediction-w-tree-based-models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3" name="Google Shape;183;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Free Image from: https://cdn-icons-png.flaticon.com/512/10898/10898188.png </a:t>
            </a:r>
            <a:r>
              <a:rPr lang="en-US" u="sng"/>
              <a:t>&amp;</a:t>
            </a:r>
            <a:r>
              <a:rPr lang="en-US"/>
              <a:t> https://freesiteslike.com/wp-content/uploads/2023/04/469e417681ad4d47e9093d551cb32065.jpg</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Reference: Singh-Manoux, A., &amp; Kivimäki, M. (2010). The importance of cognitive aging for understanding dementia. Age (Dordrecht, Netherlands), 32(4), 509–512. https://doi.org/10.1007/s11357-010-9147-7</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4" name="Google Shape;194;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Free Image from: https://t4.ftcdn.net/jpg/05/62/40/93/360_F_562409354_Xi2LmzF4Ooo8sNKyOV8uRi4kXS3USAlt.jpg</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Reference: Singh-Manoux, A., &amp; Kivimäki, M. (2010). The importance of cognitive aging for understanding dementia. Age (Dordrecht, Netherlands), 32(4), 509–512. https://doi.org/10.1007/s11357-010-9147-7</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6" name="Google Shape;206;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3" name="Google Shape;213;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4" name="Google Shape;94;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800"/>
              <a:t>Free Images from: https://cdn.pixabay.com/photo/2023/02/21/07/16/dementia-7803653_1280.jpg </a:t>
            </a:r>
            <a:r>
              <a:rPr lang="en-US" sz="800" u="sng"/>
              <a:t>&amp;</a:t>
            </a:r>
            <a:r>
              <a:rPr lang="en-US" sz="800"/>
              <a:t> https://freesiteslike.com/wp-content/uploads/2023/04/469e417681ad4d47e9093d551cb32065.jpg</a:t>
            </a:r>
            <a:endParaRPr sz="800"/>
          </a:p>
          <a:p>
            <a:pPr indent="0" lvl="0" marL="0" rtl="0" algn="l">
              <a:spcBef>
                <a:spcPts val="0"/>
              </a:spcBef>
              <a:spcAft>
                <a:spcPts val="0"/>
              </a:spcAft>
              <a:buNone/>
            </a:pPr>
            <a:r>
              <a:t/>
            </a:r>
            <a:endParaRPr sz="800"/>
          </a:p>
          <a:p>
            <a:pPr indent="0" lvl="0" marL="0" rtl="0" algn="l">
              <a:spcBef>
                <a:spcPts val="0"/>
              </a:spcBef>
              <a:spcAft>
                <a:spcPts val="0"/>
              </a:spcAft>
              <a:buNone/>
            </a:pPr>
            <a:r>
              <a:t/>
            </a:r>
            <a:endParaRPr/>
          </a:p>
          <a:p>
            <a:pPr indent="0" lvl="0" marL="0" rtl="0" algn="l">
              <a:spcBef>
                <a:spcPts val="0"/>
              </a:spcBef>
              <a:spcAft>
                <a:spcPts val="0"/>
              </a:spcAft>
              <a:buNone/>
            </a:pPr>
            <a:r>
              <a:rPr lang="en-US"/>
              <a:t>References: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Martin, Sophie (2023, Feb 3rd). “Interpretable machine learning for dementia: A systematic review”. Alzheimer’s &amp; Dementia - Wiley Online Library. DOI: https://doi.org/10.1002/alz.12948. Retrieved March 7, 2024, from https://alz-journals.onlinelibrary.wiley.com/doi/full/10.1002/alz.12948</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What is Dementia? Symptoms, Causes &amp; Treatment. Alz.org. (n.d.). Retrieved March 2, 2024, from https://www.alz.org/alzheimers-dementia/what-is-dementia</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1" name="Google Shape;111;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Image from: http://clipart-library.com/data_images/39295.jpg </a:t>
            </a:r>
            <a:r>
              <a:rPr lang="en-US" u="sng"/>
              <a:t>&amp;</a:t>
            </a:r>
            <a:r>
              <a:rPr lang="en-US"/>
              <a:t> https://www.google.com/url?sa=i&amp;url=https%3A%2F%2Fwww.shutterstock.com%2Fsearch%2Fprocess-diagram%3Fimage_type%3Dphoto%26page%3D2&amp;psig=AOvVaw2bgv4NQ97ZcgWSMrgihfuY&amp;ust=1709880859596000&amp;source=images&amp;cd=vfe&amp;opi=89978449&amp;ved=0CBMQjRxqFwoTCMCW19vI4YQDFQAAAAAdAAAAABA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References: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Jaiswal, Sejal (2024, Feb).“Multilayer Perceptrons in Machine Learning: A Comprehensive Guide.” DataCamp. Retrieved March 2, 2024, from https://www.datacamp.com/tutorial/multilayer-perceptrons-in-machine-learning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Klymentiev, Russian (2018, April 8th). “Dementia Prediction w/ Tree-based Models”. Kaggle. Retrieved March 2, 2024, from https://www.kaggle.com/code/ruslankl/dementia-prediction-w-tree-based-models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5" name="Google Shape;125;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Image from: https://mir-s3-cdn-cf.behance.net/project_modules/2800_opt_1/408ee4113883459.603081f230441.jpg</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Reference: OASIS Brains - Open Access Series of Imaging Studies. (n.d.). Retrieved March 1, 2024, from https://www.oasis-brains.org/</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2" name="Google Shape;132;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Image from: https://www.bmc.org/sites/default/files/For_Medical_Professionals/Pediatric_Resources/Pediatrics__MA_Center_for_Sudden_Infant_Death_Syndrome__SIDS_/Modified-Mini-Mental-Exam-MMSE.pdf</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8" name="Google Shape;138;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Reference: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CDR Dementia Staging Instrument (n.d.).  Knight Alzheimer Disease Research Center.  Washington University in St. Louis. Retrieved March 1, 2024, from https://knightadrc.wustl.edu/professionals-clinicians/cdr-dementia-staging-instrument/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4" name="Google Shape;144;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Reference: Klymentiev, Rusian (2018, April 8th). “Dementia Prediction w/ Tree-based Models”. Kaggle. Retrieved March 2, 2024, from https://www.kaggle.com/code/ruslankl/dementia-prediction-w-tree-based-models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2" name="Google Shape;152;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Free Images from: https://encrypted-tbn0.gstatic.com/images?q=tbn:ANd9GcTjNRMDkDrBXX-wfTbnKXlF6of-4Q4a0mN1jg&amp;usqp=CAU</a:t>
            </a:r>
            <a:endParaRPr/>
          </a:p>
          <a:p>
            <a:pPr indent="0" lvl="0" marL="0" rtl="0" algn="l">
              <a:spcBef>
                <a:spcPts val="0"/>
              </a:spcBef>
              <a:spcAft>
                <a:spcPts val="0"/>
              </a:spcAft>
              <a:buNone/>
            </a:pPr>
            <a:r>
              <a:rPr lang="en-US" u="sng"/>
              <a:t>&amp;</a:t>
            </a:r>
            <a:r>
              <a:rPr lang="en-US"/>
              <a:t> data:image/jpeg;base64,/9j/4AAQSkZJRgABAQAAAQABAAD/2wCEAAkGBwgHBgkIBwgKCgkLDRYPDQwMDRsUFRAWIB0iIiAdHx8kKDQsJCYxJx8fLT0tMTU3Ojo6Iys/RD84QzQ5OjcBCgoKDQwNGg8PGjclHyU3Nzc3Nzc3Nzc3Nzc3Nzc3Nzc3Nzc3Nzc3Nzc3Nzc3Nzc3Nzc3Nzc3Nzc3Nzc3Nzc3N//AABEIAJQA3gMBIgACEQEDEQH/xAAcAAEAAQUBAQAAAAAAAAAAAAAABAECAwUGBwj/xABEEAABAwIDBQQGBQoFBQAAAAABAAIDBBEFEiEGEzFBUSJhcZEHFIGhwdEyQnKxsiMkNFJTYnOTwuGDkqPw8RUWM0NE/8QAFwEBAQEBAAAAAAAAAAAAAAAAAAIBA//EACERAQEAAQMEAwEAAAAAAAAAAAABAhESYQMTQVEEITEU/9oADAMBAAIRAxEAPwD2RERAREQEREBEVC9oBN9AbFBVFj9YhDsplYHdCbFXhzT9Eg+BQVRLhEBEvY2RAREQEREBERAREQEREBERAREQEREBERAREQUc27SAcpItm6KDFUOkq30dgd2wOva3M34qc54YCSbAC5Wqhbu6yimOhqN813DW9nDhzs3/AHYINjuWkaF7b9Hn4rGaX9Us/wAlj5hSUQRcj2auEgHRr7+d1Vsjy6zJGucPquBaR8lJHvVro2PFpG5ul+SCzekD8pG9o6tGYe7X3K+N7Xi7CHDqOCsMb2D8lIfsuNwfBa2vxBtNHvGOsSbgdSUGfEMTNJVwU0dNJM+aN8gLDbRpaD+JTo3F8bXuYWOcAS08u5cbR45LX7R0YnEbRHFKBlHUAn8I8lvcH2hocTpmSGaKnnN7wSSAO0JFx14INuiiwYnQVMxgp66mkmHGNkzXH3FSkBERAREQEREBERAREQEREBERARE9qCPiDy2mLQbGRwYNbXvxHkCsGIgRNoXk/wDiqGNJPIHs6+YWWa766Bo/9bHSHXroP6vNYscBGGTuae1HleDwtYg/NBP8UQEOAcOB1CICIiAVyu1kEzJmzRU00tM5nb3TS7I65ubD2LqkQeSU+8hr4qiItlju9gexw1u0jgeHFQZKeUsp4t2ZJHFwa1naJOnC3HW69JxnBcOxXEZ/XIrSMgjIkYcp7TpOPX6IWxwTDKXC6JkdGzLftOefpOJ6n2IORw/DZIMKZBi+zD5423dvoMpnFzfUA3uL8FPwyqmY/d4LifrbW/SoMQuyZngTr9665R6ygpK5obWQRy24Fw1HgeIQYaHE46p26likpakDtQzCx8QeBHgp33qEKMtjEQcZY2nstmNyPB3FVZJJEQ0ZndWP0cO8HgfYgmIrI5WSgljr24i1iPEK8G/JAREQEREBERAREQEREBOY4d90VlQ/dwvktfI0u424IMFKC+oqJS3iQwX10A+ZKurmtlpJ4Q4AyRuaBfqFxu3FTj1LhlLh+CUNY7fMfJVVFNE5xaL6NBbwJ1PcubrPRzURbPSY3U1rxiMFO6Z0L26WtctLj2g7TjwvyQerYfJvqCnkBPajbx8FIXF+jvF6irFRQzEmCGnhlge7iA4EFvmNPau0QEREBCiEXQaPFKtsFTVE8Q2NnkC7+tT8Fm3+FU8g5tt5Gy43autLcTrYuAbI23eNzGfiul2Nk32zlI7oZB/qOQbpERAVHsY9pbIAR0OqqiCFVU2VokY92hGp+kNbcfmpTHOsxsxAlI5c7KsrBIwtcCR3cVBoJnVFVOXPDxG9waTxtoD7wUGwCIEQEREBERAREQEREBRq7ttih7N5JQNeQHaP4VJKjkGStHZu2JhF+82+R80GcCwsPBeY7XbRYhtBjR2WwSLJDJIYZpXC29I1dryYNb89F6eGm9zw71wWCY3tbUbWNpMQwuSLDfWZ2Gb1FzQGDNkOfvsNe9BvdkMHjwWllpSRJUMLYnzAWzho0+8roFDhu3E6oWtnYxwvztp8lM4WQEREBEQoPK9q5c20Ff8AxbeTQ34LsdgH59nGj9nPI37j8VwW0EmfHMRJI/SpQO/tldr6N33wSdp5VTvwMQdYqIiAiIgo5wY0vNrNF9e5azDmGKmonn64cHE3B11F9O62tlNr3ZaOYjiW2HfdWOZagZa5yNDhYX4aoJSKjCHNDhYg6iyqgIiICIiAiIgIiIKrnNqNlzjQM9FiVZh9a1hDJIZnBjj+8wHX710SIPMW7B7XA3dtTf8Axph8Vlj2G2pa4F20ody/SJl6SiDiKDZXaCmke6XGhIXjKXCR18vTUH4LqcMw40d3y1UtRM6NrHOedLC/BvAcePHvU5EBERAVRqQOpVFUHKQ7pqg82wGGGsxXHpJYmSAU8725xexJ4ra+jJ98OrGnlKw+bf7LWbCDeyY0etI8eZKnejB1465v8M/iCDuAiIgIieCCFizrUwGpu/gCOWvMhSw0ZcpN22sei12LzRxSQiaTdxtaXucXWAHVRoNsNnqmQNZisIcTYGRrowT4uACDaULiYiwm5jcWnUFSFGjdkrHtJuJGBzVJHBAREQEREBERAREQEREBERAREQEREBYqp2Slmf8AqxuPuKyqJjL93hFc/pTvPuQcP6NRnbir+sLR55lI9GgI35+q+Fp9/wDdPRdF+bV9/rCJvucpewMO6pIHWtnpx9wQdgiIgITYcLhEPBBw+02CY1iu0c00EtN6nHRGCnY6RwcJnDUkZbWt3rn/AEg7OYbgOH4acPc8VJkySZnX3rbakjx6W6L0iRz2ySTQxGWQOkc1gNi8tbYD28OS4LB9mcdx/FfW9sYJIY7ZnRhwsTyY219EHQ7Dyzu2bwyafMcj3xNJ/Znh7Liy6wKPLBGyjdFDG1jI2gxsaLAZdQLDwWaI5o2m99NfFBciIgIiICKiIKorSVTeW5WQXorN6Oo9pQPB5j2FBeitueQv7UuebfeguRWFzuUZ8wrd679g/wAwgyotfiON4dhcQkxOpjpGfrTPDQfeuExX0nSSyujwGlpd0NGz1jjd/eGt4d1zfuCy2RWONv49LsbLlNsNoqVlHPhdE4VFZO0xuEerYQdCXnl9nU+y5HIVW0mH1oElXT1FVO03N8Tkib4ZWXBHHQhYZtoMHp7epYTABpxqC0D5rN0bsy9N5gVNUU9OY455oWvtm3Ly3NpYcPaujwZsWHmKJoLYo2ZABrYcAuUodqMLA/KyMDb2AjDzb3qf/wB04I0D8/I10DaaR/8AUt3T2zZl6dzDNHO0Ohe13gVlXluKY/htdA+NtVXtzXAdBShr/HNmFvMrTYXtltBgRfFDK7EqPTIK9hDwO4tJt5lRepjPK50c74e1KG7FKCOaeB9ZCJYLbxjngFtxcXXObM+kDCsYj3de6LDa4HLuZpRlk+w7S/ldbfHNnMJx+G1fTNc8AZKiM2kaO5w/4Vbt0+k3C43TKMeITtfh08cEwzupZGMkZfR7gbHQeHBcH6OY8R2VqK+fajF3VMb42tjGeaUgg66OaLcQt7V+jHD6oMb/ANVxNrW/UBjI7j9Dporaf0X4dTva92J18jQQSx2Szh00CqcovDpYtpsKlkEcU8j5OjKeRxHS9gbe2ynYfURzRSNhdpG/KbtsW89QeCwUWFMot6Y5pQ+RwL3NIBfbgNBy4eCnxsZGzLG0Bt76c+9BciIgIiILbql1dZMqC26wvhjk4h3sKkWTKEEP1OL97zT1OL97zUzKEyhBGbTRt1Ga/eVkBIHBZcqplQWZj0VjnvDSWtu4DQcLlZrJYIPB9oaHbGfFJ6zFsDqJnveS10QEjGM5NaRystHO+oHYfgj2EcS+lcPgvpSx5aHuVXa6HtDvXO4au2PW0n4+ZRPCxvboHMPSxar45qZzv0drfF5+a+kjTwO+lDGfFgKtNHSnjSwfy2/JT2eXWfJ4fPsUsQsA1vsJU+CKaZpdDA8tHNjSfNe4igoh/wDJB/LHyV7aWBgsyGNo5gNA+Cdpl+Rw8LuA6xLy7o03N/BSY6Gpquc4b0Iv8F7aKeAHSCId+QK4Ma36LQPABO1Gf0308PdshWSuZlo5ZmHjkjJPlZdpsNRbUYfRSUlTAYqNh/Nmzydpo/VsL6fcu+VFWPSmN1lTn17nNLGpDsZ4FlPb7R+SzRvxS/bbT28Sfgtgq2XRwYY3S2/KBub93gsocVWyWQLqqWVLIKoiICIiAiIgIiICIiChREQEREBERAREQEREBERAVQiICIiAiIgIiIP/2Q==</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4" name="Google Shape;164;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Reference: </a:t>
            </a:r>
            <a:endParaRPr/>
          </a:p>
          <a:p>
            <a:pPr indent="0" lvl="0" marL="0" rtl="0" algn="l">
              <a:spcBef>
                <a:spcPts val="0"/>
              </a:spcBef>
              <a:spcAft>
                <a:spcPts val="0"/>
              </a:spcAft>
              <a:buNone/>
            </a:pPr>
            <a:r>
              <a:rPr lang="en-US"/>
              <a:t>Geeksforgeeks Editors (2023, Dec 21st).“Cross Validation in Machine Learning.” GeeksforGeeks.com. Retrieved March 1st from: https://www.geeksforgeeks.org/cross-validation-machine-learning/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Narkhede, Sarang (2018, June 26th). “Understanding the AUC Curve”. Towards Data Science. Retrieved March 3, 2024, from https://towardsdatascience.com/understanding-auc-roc-curve-68b2303cc9c5</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bg>
      <p:bgPr>
        <a:solidFill>
          <a:schemeClr val="lt1"/>
        </a:solidFill>
      </p:bgPr>
    </p:bg>
    <p:spTree>
      <p:nvGrpSpPr>
        <p:cNvPr id="16" name="Shape 16"/>
        <p:cNvGrpSpPr/>
        <p:nvPr/>
      </p:nvGrpSpPr>
      <p:grpSpPr>
        <a:xfrm>
          <a:off x="0" y="0"/>
          <a:ext cx="0" cy="0"/>
          <a:chOff x="0" y="0"/>
          <a:chExt cx="0" cy="0"/>
        </a:xfrm>
      </p:grpSpPr>
      <p:pic>
        <p:nvPicPr>
          <p:cNvPr id="17" name="Google Shape;17;p16"/>
          <p:cNvPicPr preferRelativeResize="0"/>
          <p:nvPr/>
        </p:nvPicPr>
        <p:blipFill rotWithShape="1">
          <a:blip r:embed="rId2">
            <a:alphaModFix/>
          </a:blip>
          <a:srcRect b="0" l="0" r="0" t="0"/>
          <a:stretch/>
        </p:blipFill>
        <p:spPr>
          <a:xfrm>
            <a:off x="0" y="0"/>
            <a:ext cx="12208933" cy="6858000"/>
          </a:xfrm>
          <a:prstGeom prst="rect">
            <a:avLst/>
          </a:prstGeom>
          <a:noFill/>
          <a:ln>
            <a:noFill/>
          </a:ln>
        </p:spPr>
      </p:pic>
      <p:sp>
        <p:nvSpPr>
          <p:cNvPr id="18" name="Google Shape;18;p16"/>
          <p:cNvSpPr txBox="1"/>
          <p:nvPr>
            <p:ph type="ctrTitle"/>
          </p:nvPr>
        </p:nvSpPr>
        <p:spPr>
          <a:xfrm>
            <a:off x="624417" y="1196975"/>
            <a:ext cx="10943167" cy="108267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6"/>
          <p:cNvSpPr txBox="1"/>
          <p:nvPr>
            <p:ph idx="1" type="subTitle"/>
          </p:nvPr>
        </p:nvSpPr>
        <p:spPr>
          <a:xfrm>
            <a:off x="626533" y="2422525"/>
            <a:ext cx="10949517" cy="1752600"/>
          </a:xfrm>
          <a:prstGeom prst="rect">
            <a:avLst/>
          </a:prstGeom>
          <a:noFill/>
          <a:ln>
            <a:noFill/>
          </a:ln>
        </p:spPr>
        <p:txBody>
          <a:bodyPr anchorCtr="0" anchor="t" bIns="45700" lIns="91425" spcFirstLastPara="1" rIns="91425" wrap="square" tIns="45700">
            <a:noAutofit/>
          </a:bodyPr>
          <a:lstStyle>
            <a:lvl1pPr lvl="0" algn="ctr">
              <a:spcBef>
                <a:spcPts val="640"/>
              </a:spcBef>
              <a:spcAft>
                <a:spcPts val="0"/>
              </a:spcAft>
              <a:buClr>
                <a:schemeClr val="lt1"/>
              </a:buClr>
              <a:buSzPts val="3200"/>
              <a:buFont typeface="Arial"/>
              <a:buNone/>
              <a:defRPr>
                <a:solidFill>
                  <a:schemeClr val="lt1"/>
                </a:solidFill>
              </a:defRPr>
            </a:lvl1pPr>
            <a:lvl2pPr lvl="1" algn="l">
              <a:spcBef>
                <a:spcPts val="360"/>
              </a:spcBef>
              <a:spcAft>
                <a:spcPts val="0"/>
              </a:spcAft>
              <a:buClr>
                <a:schemeClr val="dk1"/>
              </a:buClr>
              <a:buSzPts val="1800"/>
              <a:buChar char="–"/>
              <a:defRPr/>
            </a:lvl2pPr>
            <a:lvl3pPr lvl="2" algn="l">
              <a:spcBef>
                <a:spcPts val="360"/>
              </a:spcBef>
              <a:spcAft>
                <a:spcPts val="0"/>
              </a:spcAft>
              <a:buClr>
                <a:schemeClr val="dk1"/>
              </a:buClr>
              <a:buSzPts val="1800"/>
              <a:buChar char="•"/>
              <a:defRPr/>
            </a:lvl3pPr>
            <a:lvl4pPr lvl="3" algn="l">
              <a:spcBef>
                <a:spcPts val="360"/>
              </a:spcBef>
              <a:spcAft>
                <a:spcPts val="0"/>
              </a:spcAft>
              <a:buClr>
                <a:schemeClr val="dk1"/>
              </a:buClr>
              <a:buSzPts val="1800"/>
              <a:buChar char="–"/>
              <a:defRPr/>
            </a:lvl4pPr>
            <a:lvl5pPr lvl="4" algn="l">
              <a:spcBef>
                <a:spcPts val="36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20" name="Google Shape;20;p16"/>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6"/>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16"/>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b="0" i="0" sz="1400" u="none" cap="none" strike="noStrike">
                <a:solidFill>
                  <a:schemeClr val="dk1"/>
                </a:solidFill>
                <a:latin typeface="Arial"/>
                <a:ea typeface="Arial"/>
                <a:cs typeface="Arial"/>
                <a:sym typeface="Arial"/>
              </a:defRPr>
            </a:lvl1pPr>
            <a:lvl2pPr indent="0" lvl="1" marL="0" algn="r">
              <a:spcBef>
                <a:spcPts val="0"/>
              </a:spcBef>
              <a:buNone/>
              <a:defRPr b="0" i="0" sz="1400" u="none" cap="none" strike="noStrike">
                <a:solidFill>
                  <a:schemeClr val="dk1"/>
                </a:solidFill>
                <a:latin typeface="Arial"/>
                <a:ea typeface="Arial"/>
                <a:cs typeface="Arial"/>
                <a:sym typeface="Arial"/>
              </a:defRPr>
            </a:lvl2pPr>
            <a:lvl3pPr indent="0" lvl="2" marL="0" algn="r">
              <a:spcBef>
                <a:spcPts val="0"/>
              </a:spcBef>
              <a:buNone/>
              <a:defRPr b="0" i="0" sz="1400" u="none" cap="none" strike="noStrike">
                <a:solidFill>
                  <a:schemeClr val="dk1"/>
                </a:solidFill>
                <a:latin typeface="Arial"/>
                <a:ea typeface="Arial"/>
                <a:cs typeface="Arial"/>
                <a:sym typeface="Arial"/>
              </a:defRPr>
            </a:lvl3pPr>
            <a:lvl4pPr indent="0" lvl="3" marL="0" algn="r">
              <a:spcBef>
                <a:spcPts val="0"/>
              </a:spcBef>
              <a:buNone/>
              <a:defRPr b="0" i="0" sz="1400" u="none" cap="none" strike="noStrike">
                <a:solidFill>
                  <a:schemeClr val="dk1"/>
                </a:solidFill>
                <a:latin typeface="Arial"/>
                <a:ea typeface="Arial"/>
                <a:cs typeface="Arial"/>
                <a:sym typeface="Arial"/>
              </a:defRPr>
            </a:lvl4pPr>
            <a:lvl5pPr indent="0" lvl="4" marL="0" algn="r">
              <a:spcBef>
                <a:spcPts val="0"/>
              </a:spcBef>
              <a:buNone/>
              <a:defRPr b="0" i="0" sz="1400" u="none" cap="none" strike="noStrike">
                <a:solidFill>
                  <a:schemeClr val="dk1"/>
                </a:solidFill>
                <a:latin typeface="Arial"/>
                <a:ea typeface="Arial"/>
                <a:cs typeface="Arial"/>
                <a:sym typeface="Arial"/>
              </a:defRPr>
            </a:lvl5pPr>
            <a:lvl6pPr indent="0" lvl="5" marL="0" algn="r">
              <a:spcBef>
                <a:spcPts val="0"/>
              </a:spcBef>
              <a:buNone/>
              <a:defRPr b="0" i="0" sz="1400" u="none" cap="none" strike="noStrike">
                <a:solidFill>
                  <a:schemeClr val="dk1"/>
                </a:solidFill>
                <a:latin typeface="Arial"/>
                <a:ea typeface="Arial"/>
                <a:cs typeface="Arial"/>
                <a:sym typeface="Arial"/>
              </a:defRPr>
            </a:lvl6pPr>
            <a:lvl7pPr indent="0" lvl="6" marL="0" algn="r">
              <a:spcBef>
                <a:spcPts val="0"/>
              </a:spcBef>
              <a:buNone/>
              <a:defRPr b="0" i="0" sz="1400" u="none" cap="none" strike="noStrike">
                <a:solidFill>
                  <a:schemeClr val="dk1"/>
                </a:solidFill>
                <a:latin typeface="Arial"/>
                <a:ea typeface="Arial"/>
                <a:cs typeface="Arial"/>
                <a:sym typeface="Arial"/>
              </a:defRPr>
            </a:lvl7pPr>
            <a:lvl8pPr indent="0" lvl="7" marL="0" algn="r">
              <a:spcBef>
                <a:spcPts val="0"/>
              </a:spcBef>
              <a:buNone/>
              <a:defRPr b="0" i="0" sz="1400" u="none" cap="none" strike="noStrike">
                <a:solidFill>
                  <a:schemeClr val="dk1"/>
                </a:solidFill>
                <a:latin typeface="Arial"/>
                <a:ea typeface="Arial"/>
                <a:cs typeface="Arial"/>
                <a:sym typeface="Arial"/>
              </a:defRPr>
            </a:lvl8pPr>
            <a:lvl9pPr indent="0" lvl="8" marL="0" algn="r">
              <a:spcBef>
                <a:spcPts val="0"/>
              </a:spcBef>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4" name="Shape 74"/>
        <p:cNvGrpSpPr/>
        <p:nvPr/>
      </p:nvGrpSpPr>
      <p:grpSpPr>
        <a:xfrm>
          <a:off x="0" y="0"/>
          <a:ext cx="0" cy="0"/>
          <a:chOff x="0" y="0"/>
          <a:chExt cx="0" cy="0"/>
        </a:xfrm>
      </p:grpSpPr>
      <p:sp>
        <p:nvSpPr>
          <p:cNvPr id="75" name="Google Shape;75;p25"/>
          <p:cNvSpPr txBox="1"/>
          <p:nvPr>
            <p:ph type="title"/>
          </p:nvPr>
        </p:nvSpPr>
        <p:spPr>
          <a:xfrm>
            <a:off x="609600" y="190500"/>
            <a:ext cx="10972800" cy="582613"/>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5"/>
          <p:cNvSpPr txBox="1"/>
          <p:nvPr>
            <p:ph idx="1" type="body"/>
          </p:nvPr>
        </p:nvSpPr>
        <p:spPr>
          <a:xfrm rot="5400000">
            <a:off x="3619500" y="-1835150"/>
            <a:ext cx="4953000" cy="10972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25"/>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5"/>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5"/>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0" name="Shape 80"/>
        <p:cNvGrpSpPr/>
        <p:nvPr/>
      </p:nvGrpSpPr>
      <p:grpSpPr>
        <a:xfrm>
          <a:off x="0" y="0"/>
          <a:ext cx="0" cy="0"/>
          <a:chOff x="0" y="0"/>
          <a:chExt cx="0" cy="0"/>
        </a:xfrm>
      </p:grpSpPr>
      <p:sp>
        <p:nvSpPr>
          <p:cNvPr id="81" name="Google Shape;81;p26"/>
          <p:cNvSpPr txBox="1"/>
          <p:nvPr>
            <p:ph type="title"/>
          </p:nvPr>
        </p:nvSpPr>
        <p:spPr>
          <a:xfrm rot="5400000">
            <a:off x="7242175" y="1787525"/>
            <a:ext cx="5937250" cy="27432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26"/>
          <p:cNvSpPr txBox="1"/>
          <p:nvPr>
            <p:ph idx="1" type="body"/>
          </p:nvPr>
        </p:nvSpPr>
        <p:spPr>
          <a:xfrm rot="5400000">
            <a:off x="1654175" y="-854075"/>
            <a:ext cx="5937250" cy="80264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3" name="Google Shape;83;p26"/>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26"/>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26"/>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 name="Shape 23"/>
        <p:cNvGrpSpPr/>
        <p:nvPr/>
      </p:nvGrpSpPr>
      <p:grpSpPr>
        <a:xfrm>
          <a:off x="0" y="0"/>
          <a:ext cx="0" cy="0"/>
          <a:chOff x="0" y="0"/>
          <a:chExt cx="0" cy="0"/>
        </a:xfrm>
      </p:grpSpPr>
      <p:sp>
        <p:nvSpPr>
          <p:cNvPr id="24" name="Google Shape;24;p17"/>
          <p:cNvSpPr txBox="1"/>
          <p:nvPr>
            <p:ph type="title"/>
          </p:nvPr>
        </p:nvSpPr>
        <p:spPr>
          <a:xfrm>
            <a:off x="609600" y="190500"/>
            <a:ext cx="10972800" cy="582613"/>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7"/>
          <p:cNvSpPr txBox="1"/>
          <p:nvPr>
            <p:ph idx="1" type="body"/>
          </p:nvPr>
        </p:nvSpPr>
        <p:spPr>
          <a:xfrm>
            <a:off x="609600" y="1174750"/>
            <a:ext cx="10972800" cy="49530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 name="Google Shape;26;p17"/>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7"/>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17"/>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18"/>
          <p:cNvSpPr txBox="1"/>
          <p:nvPr>
            <p:ph type="title"/>
          </p:nvPr>
        </p:nvSpPr>
        <p:spPr>
          <a:xfrm>
            <a:off x="609600" y="190500"/>
            <a:ext cx="10972800" cy="582613"/>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8"/>
          <p:cNvSpPr txBox="1"/>
          <p:nvPr>
            <p:ph idx="1" type="body"/>
          </p:nvPr>
        </p:nvSpPr>
        <p:spPr>
          <a:xfrm>
            <a:off x="609600" y="1174750"/>
            <a:ext cx="5384800" cy="49530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18"/>
          <p:cNvSpPr txBox="1"/>
          <p:nvPr>
            <p:ph idx="2" type="body"/>
          </p:nvPr>
        </p:nvSpPr>
        <p:spPr>
          <a:xfrm>
            <a:off x="6197600" y="1174750"/>
            <a:ext cx="5384800" cy="49530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18"/>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18"/>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8"/>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6" name="Shape 36"/>
        <p:cNvGrpSpPr/>
        <p:nvPr/>
      </p:nvGrpSpPr>
      <p:grpSpPr>
        <a:xfrm>
          <a:off x="0" y="0"/>
          <a:ext cx="0" cy="0"/>
          <a:chOff x="0" y="0"/>
          <a:chExt cx="0" cy="0"/>
        </a:xfrm>
      </p:grpSpPr>
      <p:sp>
        <p:nvSpPr>
          <p:cNvPr id="37" name="Google Shape;37;p19"/>
          <p:cNvSpPr txBox="1"/>
          <p:nvPr>
            <p:ph type="title"/>
          </p:nvPr>
        </p:nvSpPr>
        <p:spPr>
          <a:xfrm>
            <a:off x="831851" y="1709738"/>
            <a:ext cx="10515600" cy="2852737"/>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sz="6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9"/>
          <p:cNvSpPr txBox="1"/>
          <p:nvPr>
            <p:ph idx="1" type="body"/>
          </p:nvPr>
        </p:nvSpPr>
        <p:spPr>
          <a:xfrm>
            <a:off x="831851" y="4589463"/>
            <a:ext cx="10515600" cy="1500187"/>
          </a:xfrm>
          <a:prstGeom prst="rect">
            <a:avLst/>
          </a:prstGeom>
          <a:noFill/>
          <a:ln>
            <a:noFill/>
          </a:ln>
        </p:spPr>
        <p:txBody>
          <a:bodyPr anchorCtr="0" anchor="t" bIns="45700" lIns="91425" spcFirstLastPara="1" rIns="91425" wrap="square" tIns="45700">
            <a:noAutofit/>
          </a:bodyPr>
          <a:lstStyle>
            <a:lvl1pPr indent="-228600" lvl="0" marL="457200" algn="l">
              <a:spcBef>
                <a:spcPts val="480"/>
              </a:spcBef>
              <a:spcAft>
                <a:spcPts val="0"/>
              </a:spcAft>
              <a:buClr>
                <a:schemeClr val="dk1"/>
              </a:buClr>
              <a:buSzPts val="2400"/>
              <a:buFont typeface="Arial"/>
              <a:buNone/>
              <a:defRPr sz="2400"/>
            </a:lvl1pPr>
            <a:lvl2pPr indent="-228600" lvl="1" marL="914400" algn="l">
              <a:spcBef>
                <a:spcPts val="400"/>
              </a:spcBef>
              <a:spcAft>
                <a:spcPts val="0"/>
              </a:spcAft>
              <a:buClr>
                <a:schemeClr val="dk1"/>
              </a:buClr>
              <a:buSzPts val="2000"/>
              <a:buFont typeface="Arial"/>
              <a:buNone/>
              <a:defRPr sz="2000"/>
            </a:lvl2pPr>
            <a:lvl3pPr indent="-228600" lvl="2" marL="1371600" algn="l">
              <a:spcBef>
                <a:spcPts val="360"/>
              </a:spcBef>
              <a:spcAft>
                <a:spcPts val="0"/>
              </a:spcAft>
              <a:buClr>
                <a:schemeClr val="dk1"/>
              </a:buClr>
              <a:buSzPts val="1800"/>
              <a:buFont typeface="Arial"/>
              <a:buNone/>
              <a:defRPr sz="1800"/>
            </a:lvl3pPr>
            <a:lvl4pPr indent="-228600" lvl="3" marL="1828800" algn="l">
              <a:spcBef>
                <a:spcPts val="320"/>
              </a:spcBef>
              <a:spcAft>
                <a:spcPts val="0"/>
              </a:spcAft>
              <a:buClr>
                <a:schemeClr val="dk1"/>
              </a:buClr>
              <a:buSzPts val="1600"/>
              <a:buFont typeface="Arial"/>
              <a:buNone/>
              <a:defRPr sz="1600"/>
            </a:lvl4pPr>
            <a:lvl5pPr indent="-228600" lvl="4" marL="2286000" algn="l">
              <a:spcBef>
                <a:spcPts val="320"/>
              </a:spcBef>
              <a:spcAft>
                <a:spcPts val="0"/>
              </a:spcAft>
              <a:buClr>
                <a:schemeClr val="dk1"/>
              </a:buClr>
              <a:buSzPts val="1600"/>
              <a:buFont typeface="Arial"/>
              <a:buNone/>
              <a:defRPr sz="1600"/>
            </a:lvl5pPr>
            <a:lvl6pPr indent="-228600" lvl="5" marL="2743200" algn="l">
              <a:lnSpc>
                <a:spcPct val="90000"/>
              </a:lnSpc>
              <a:spcBef>
                <a:spcPts val="500"/>
              </a:spcBef>
              <a:spcAft>
                <a:spcPts val="0"/>
              </a:spcAft>
              <a:buClr>
                <a:schemeClr val="dk1"/>
              </a:buClr>
              <a:buSzPts val="1600"/>
              <a:buNone/>
              <a:defRPr sz="1600"/>
            </a:lvl6pPr>
            <a:lvl7pPr indent="-228600" lvl="6" marL="3200400" algn="l">
              <a:lnSpc>
                <a:spcPct val="90000"/>
              </a:lnSpc>
              <a:spcBef>
                <a:spcPts val="500"/>
              </a:spcBef>
              <a:spcAft>
                <a:spcPts val="0"/>
              </a:spcAft>
              <a:buClr>
                <a:schemeClr val="dk1"/>
              </a:buClr>
              <a:buSzPts val="1600"/>
              <a:buNone/>
              <a:defRPr sz="1600"/>
            </a:lvl7pPr>
            <a:lvl8pPr indent="-228600" lvl="7" marL="3657600" algn="l">
              <a:lnSpc>
                <a:spcPct val="90000"/>
              </a:lnSpc>
              <a:spcBef>
                <a:spcPts val="500"/>
              </a:spcBef>
              <a:spcAft>
                <a:spcPts val="0"/>
              </a:spcAft>
              <a:buClr>
                <a:schemeClr val="dk1"/>
              </a:buClr>
              <a:buSzPts val="1600"/>
              <a:buNone/>
              <a:defRPr sz="1600"/>
            </a:lvl8pPr>
            <a:lvl9pPr indent="-228600" lvl="8" marL="4114800" algn="l">
              <a:lnSpc>
                <a:spcPct val="90000"/>
              </a:lnSpc>
              <a:spcBef>
                <a:spcPts val="500"/>
              </a:spcBef>
              <a:spcAft>
                <a:spcPts val="0"/>
              </a:spcAft>
              <a:buClr>
                <a:schemeClr val="dk1"/>
              </a:buClr>
              <a:buSzPts val="1600"/>
              <a:buNone/>
              <a:defRPr sz="1600"/>
            </a:lvl9pPr>
          </a:lstStyle>
          <a:p/>
        </p:txBody>
      </p:sp>
      <p:sp>
        <p:nvSpPr>
          <p:cNvPr id="39" name="Google Shape;39;p19"/>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19"/>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19"/>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2" name="Shape 42"/>
        <p:cNvGrpSpPr/>
        <p:nvPr/>
      </p:nvGrpSpPr>
      <p:grpSpPr>
        <a:xfrm>
          <a:off x="0" y="0"/>
          <a:ext cx="0" cy="0"/>
          <a:chOff x="0" y="0"/>
          <a:chExt cx="0" cy="0"/>
        </a:xfrm>
      </p:grpSpPr>
      <p:sp>
        <p:nvSpPr>
          <p:cNvPr id="43" name="Google Shape;43;p20"/>
          <p:cNvSpPr txBox="1"/>
          <p:nvPr>
            <p:ph type="title"/>
          </p:nvPr>
        </p:nvSpPr>
        <p:spPr>
          <a:xfrm>
            <a:off x="840317" y="365125"/>
            <a:ext cx="10515600" cy="1325563"/>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20"/>
          <p:cNvSpPr txBox="1"/>
          <p:nvPr>
            <p:ph idx="1" type="body"/>
          </p:nvPr>
        </p:nvSpPr>
        <p:spPr>
          <a:xfrm>
            <a:off x="840317" y="1681163"/>
            <a:ext cx="5158316" cy="82391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Font typeface="Arial"/>
              <a:buNone/>
              <a:defRPr b="1" sz="2400"/>
            </a:lvl1pPr>
            <a:lvl2pPr indent="-228600" lvl="1" marL="914400" algn="l">
              <a:spcBef>
                <a:spcPts val="400"/>
              </a:spcBef>
              <a:spcAft>
                <a:spcPts val="0"/>
              </a:spcAft>
              <a:buClr>
                <a:schemeClr val="dk1"/>
              </a:buClr>
              <a:buSzPts val="2000"/>
              <a:buFont typeface="Arial"/>
              <a:buNone/>
              <a:defRPr b="1" sz="2000"/>
            </a:lvl2pPr>
            <a:lvl3pPr indent="-228600" lvl="2" marL="1371600" algn="l">
              <a:spcBef>
                <a:spcPts val="360"/>
              </a:spcBef>
              <a:spcAft>
                <a:spcPts val="0"/>
              </a:spcAft>
              <a:buClr>
                <a:schemeClr val="dk1"/>
              </a:buClr>
              <a:buSzPts val="1800"/>
              <a:buFont typeface="Arial"/>
              <a:buNone/>
              <a:defRPr b="1" sz="1800"/>
            </a:lvl3pPr>
            <a:lvl4pPr indent="-228600" lvl="3" marL="1828800" algn="l">
              <a:spcBef>
                <a:spcPts val="320"/>
              </a:spcBef>
              <a:spcAft>
                <a:spcPts val="0"/>
              </a:spcAft>
              <a:buClr>
                <a:schemeClr val="dk1"/>
              </a:buClr>
              <a:buSzPts val="1600"/>
              <a:buFont typeface="Arial"/>
              <a:buNone/>
              <a:defRPr b="1" sz="1600"/>
            </a:lvl4pPr>
            <a:lvl5pPr indent="-228600" lvl="4" marL="2286000" algn="l">
              <a:spcBef>
                <a:spcPts val="320"/>
              </a:spcBef>
              <a:spcAft>
                <a:spcPts val="0"/>
              </a:spcAft>
              <a:buClr>
                <a:schemeClr val="dk1"/>
              </a:buClr>
              <a:buSzPts val="1600"/>
              <a:buFont typeface="Arial"/>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20"/>
          <p:cNvSpPr txBox="1"/>
          <p:nvPr>
            <p:ph idx="2" type="body"/>
          </p:nvPr>
        </p:nvSpPr>
        <p:spPr>
          <a:xfrm>
            <a:off x="840317" y="2505075"/>
            <a:ext cx="5158316" cy="3684588"/>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20"/>
          <p:cNvSpPr txBox="1"/>
          <p:nvPr>
            <p:ph idx="3" type="body"/>
          </p:nvPr>
        </p:nvSpPr>
        <p:spPr>
          <a:xfrm>
            <a:off x="6172200" y="1681163"/>
            <a:ext cx="5183717" cy="82391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Font typeface="Arial"/>
              <a:buNone/>
              <a:defRPr b="1" sz="2400"/>
            </a:lvl1pPr>
            <a:lvl2pPr indent="-228600" lvl="1" marL="914400" algn="l">
              <a:spcBef>
                <a:spcPts val="400"/>
              </a:spcBef>
              <a:spcAft>
                <a:spcPts val="0"/>
              </a:spcAft>
              <a:buClr>
                <a:schemeClr val="dk1"/>
              </a:buClr>
              <a:buSzPts val="2000"/>
              <a:buFont typeface="Arial"/>
              <a:buNone/>
              <a:defRPr b="1" sz="2000"/>
            </a:lvl2pPr>
            <a:lvl3pPr indent="-228600" lvl="2" marL="1371600" algn="l">
              <a:spcBef>
                <a:spcPts val="360"/>
              </a:spcBef>
              <a:spcAft>
                <a:spcPts val="0"/>
              </a:spcAft>
              <a:buClr>
                <a:schemeClr val="dk1"/>
              </a:buClr>
              <a:buSzPts val="1800"/>
              <a:buFont typeface="Arial"/>
              <a:buNone/>
              <a:defRPr b="1" sz="1800"/>
            </a:lvl3pPr>
            <a:lvl4pPr indent="-228600" lvl="3" marL="1828800" algn="l">
              <a:spcBef>
                <a:spcPts val="320"/>
              </a:spcBef>
              <a:spcAft>
                <a:spcPts val="0"/>
              </a:spcAft>
              <a:buClr>
                <a:schemeClr val="dk1"/>
              </a:buClr>
              <a:buSzPts val="1600"/>
              <a:buFont typeface="Arial"/>
              <a:buNone/>
              <a:defRPr b="1" sz="1600"/>
            </a:lvl4pPr>
            <a:lvl5pPr indent="-228600" lvl="4" marL="2286000" algn="l">
              <a:spcBef>
                <a:spcPts val="320"/>
              </a:spcBef>
              <a:spcAft>
                <a:spcPts val="0"/>
              </a:spcAft>
              <a:buClr>
                <a:schemeClr val="dk1"/>
              </a:buClr>
              <a:buSzPts val="1600"/>
              <a:buFont typeface="Arial"/>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20"/>
          <p:cNvSpPr txBox="1"/>
          <p:nvPr>
            <p:ph idx="4" type="body"/>
          </p:nvPr>
        </p:nvSpPr>
        <p:spPr>
          <a:xfrm>
            <a:off x="6172200" y="2505075"/>
            <a:ext cx="5183717" cy="3684588"/>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20"/>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20"/>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20"/>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1" name="Shape 51"/>
        <p:cNvGrpSpPr/>
        <p:nvPr/>
      </p:nvGrpSpPr>
      <p:grpSpPr>
        <a:xfrm>
          <a:off x="0" y="0"/>
          <a:ext cx="0" cy="0"/>
          <a:chOff x="0" y="0"/>
          <a:chExt cx="0" cy="0"/>
        </a:xfrm>
      </p:grpSpPr>
      <p:sp>
        <p:nvSpPr>
          <p:cNvPr id="52" name="Google Shape;52;p21"/>
          <p:cNvSpPr txBox="1"/>
          <p:nvPr>
            <p:ph type="title"/>
          </p:nvPr>
        </p:nvSpPr>
        <p:spPr>
          <a:xfrm>
            <a:off x="609600" y="190500"/>
            <a:ext cx="10972800" cy="582613"/>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1"/>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21"/>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21"/>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22"/>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22"/>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2"/>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0" name="Shape 60"/>
        <p:cNvGrpSpPr/>
        <p:nvPr/>
      </p:nvGrpSpPr>
      <p:grpSpPr>
        <a:xfrm>
          <a:off x="0" y="0"/>
          <a:ext cx="0" cy="0"/>
          <a:chOff x="0" y="0"/>
          <a:chExt cx="0" cy="0"/>
        </a:xfrm>
      </p:grpSpPr>
      <p:sp>
        <p:nvSpPr>
          <p:cNvPr id="61" name="Google Shape;61;p23"/>
          <p:cNvSpPr txBox="1"/>
          <p:nvPr>
            <p:ph type="title"/>
          </p:nvPr>
        </p:nvSpPr>
        <p:spPr>
          <a:xfrm>
            <a:off x="840317" y="457200"/>
            <a:ext cx="3932767" cy="16002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23"/>
          <p:cNvSpPr txBox="1"/>
          <p:nvPr>
            <p:ph idx="1" type="body"/>
          </p:nvPr>
        </p:nvSpPr>
        <p:spPr>
          <a:xfrm>
            <a:off x="5183717" y="987425"/>
            <a:ext cx="6172200" cy="4873625"/>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Clr>
                <a:schemeClr val="dk1"/>
              </a:buClr>
              <a:buSzPts val="3200"/>
              <a:buFont typeface="Arial"/>
              <a:buChar char="•"/>
              <a:defRPr sz="3200"/>
            </a:lvl1pPr>
            <a:lvl2pPr indent="-406400" lvl="1" marL="914400" algn="l">
              <a:spcBef>
                <a:spcPts val="560"/>
              </a:spcBef>
              <a:spcAft>
                <a:spcPts val="0"/>
              </a:spcAft>
              <a:buClr>
                <a:schemeClr val="dk1"/>
              </a:buClr>
              <a:buSzPts val="2800"/>
              <a:buFont typeface="Arial"/>
              <a:buChar char="–"/>
              <a:defRPr sz="2800"/>
            </a:lvl2pPr>
            <a:lvl3pPr indent="-381000" lvl="2" marL="1371600" algn="l">
              <a:spcBef>
                <a:spcPts val="480"/>
              </a:spcBef>
              <a:spcAft>
                <a:spcPts val="0"/>
              </a:spcAft>
              <a:buClr>
                <a:schemeClr val="dk1"/>
              </a:buClr>
              <a:buSzPts val="2400"/>
              <a:buFont typeface="Arial"/>
              <a:buChar char="•"/>
              <a:defRPr sz="2400"/>
            </a:lvl3pPr>
            <a:lvl4pPr indent="-355600" lvl="3" marL="1828800" algn="l">
              <a:spcBef>
                <a:spcPts val="400"/>
              </a:spcBef>
              <a:spcAft>
                <a:spcPts val="0"/>
              </a:spcAft>
              <a:buClr>
                <a:schemeClr val="dk1"/>
              </a:buClr>
              <a:buSzPts val="2000"/>
              <a:buFont typeface="Arial"/>
              <a:buChar char="–"/>
              <a:defRPr sz="2000"/>
            </a:lvl4pPr>
            <a:lvl5pPr indent="-355600" lvl="4" marL="2286000" algn="l">
              <a:spcBef>
                <a:spcPts val="400"/>
              </a:spcBef>
              <a:spcAft>
                <a:spcPts val="0"/>
              </a:spcAft>
              <a:buClr>
                <a:schemeClr val="dk1"/>
              </a:buClr>
              <a:buSzPts val="2000"/>
              <a:buFont typeface="Arial"/>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3" name="Google Shape;63;p23"/>
          <p:cNvSpPr txBox="1"/>
          <p:nvPr>
            <p:ph idx="2" type="body"/>
          </p:nvPr>
        </p:nvSpPr>
        <p:spPr>
          <a:xfrm>
            <a:off x="840317" y="2057400"/>
            <a:ext cx="3932767" cy="3811588"/>
          </a:xfrm>
          <a:prstGeom prst="rect">
            <a:avLst/>
          </a:prstGeom>
          <a:noFill/>
          <a:ln>
            <a:noFill/>
          </a:ln>
        </p:spPr>
        <p:txBody>
          <a:bodyPr anchorCtr="0" anchor="t" bIns="45700" lIns="91425" spcFirstLastPara="1" rIns="91425" wrap="square" tIns="45700">
            <a:noAutofit/>
          </a:bodyPr>
          <a:lstStyle>
            <a:lvl1pPr indent="-228600" lvl="0" marL="457200" algn="l">
              <a:spcBef>
                <a:spcPts val="320"/>
              </a:spcBef>
              <a:spcAft>
                <a:spcPts val="0"/>
              </a:spcAft>
              <a:buClr>
                <a:schemeClr val="dk1"/>
              </a:buClr>
              <a:buSzPts val="1600"/>
              <a:buFont typeface="Arial"/>
              <a:buNone/>
              <a:defRPr sz="1600"/>
            </a:lvl1pPr>
            <a:lvl2pPr indent="-228600" lvl="1" marL="914400" algn="l">
              <a:spcBef>
                <a:spcPts val="280"/>
              </a:spcBef>
              <a:spcAft>
                <a:spcPts val="0"/>
              </a:spcAft>
              <a:buClr>
                <a:schemeClr val="dk1"/>
              </a:buClr>
              <a:buSzPts val="1400"/>
              <a:buFont typeface="Arial"/>
              <a:buNone/>
              <a:defRPr sz="1400"/>
            </a:lvl2pPr>
            <a:lvl3pPr indent="-228600" lvl="2" marL="1371600" algn="l">
              <a:spcBef>
                <a:spcPts val="240"/>
              </a:spcBef>
              <a:spcAft>
                <a:spcPts val="0"/>
              </a:spcAft>
              <a:buClr>
                <a:schemeClr val="dk1"/>
              </a:buClr>
              <a:buSzPts val="1200"/>
              <a:buFont typeface="Arial"/>
              <a:buNone/>
              <a:defRPr sz="1200"/>
            </a:lvl3pPr>
            <a:lvl4pPr indent="-228600" lvl="3" marL="1828800" algn="l">
              <a:spcBef>
                <a:spcPts val="200"/>
              </a:spcBef>
              <a:spcAft>
                <a:spcPts val="0"/>
              </a:spcAft>
              <a:buClr>
                <a:schemeClr val="dk1"/>
              </a:buClr>
              <a:buSzPts val="1000"/>
              <a:buFont typeface="Arial"/>
              <a:buNone/>
              <a:defRPr sz="1000"/>
            </a:lvl4pPr>
            <a:lvl5pPr indent="-228600" lvl="4" marL="2286000" algn="l">
              <a:spcBef>
                <a:spcPts val="200"/>
              </a:spcBef>
              <a:spcAft>
                <a:spcPts val="0"/>
              </a:spcAft>
              <a:buClr>
                <a:schemeClr val="dk1"/>
              </a:buClr>
              <a:buSzPts val="1000"/>
              <a:buFont typeface="Arial"/>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4" name="Google Shape;64;p23"/>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23"/>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3"/>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7" name="Shape 67"/>
        <p:cNvGrpSpPr/>
        <p:nvPr/>
      </p:nvGrpSpPr>
      <p:grpSpPr>
        <a:xfrm>
          <a:off x="0" y="0"/>
          <a:ext cx="0" cy="0"/>
          <a:chOff x="0" y="0"/>
          <a:chExt cx="0" cy="0"/>
        </a:xfrm>
      </p:grpSpPr>
      <p:sp>
        <p:nvSpPr>
          <p:cNvPr id="68" name="Google Shape;68;p24"/>
          <p:cNvSpPr txBox="1"/>
          <p:nvPr>
            <p:ph type="title"/>
          </p:nvPr>
        </p:nvSpPr>
        <p:spPr>
          <a:xfrm>
            <a:off x="840317" y="457200"/>
            <a:ext cx="3932767" cy="16002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24"/>
          <p:cNvSpPr/>
          <p:nvPr>
            <p:ph idx="2" type="pic"/>
          </p:nvPr>
        </p:nvSpPr>
        <p:spPr>
          <a:xfrm>
            <a:off x="5183717" y="987425"/>
            <a:ext cx="6172200" cy="4873625"/>
          </a:xfrm>
          <a:prstGeom prst="rect">
            <a:avLst/>
          </a:prstGeom>
          <a:noFill/>
          <a:ln>
            <a:noFill/>
          </a:ln>
        </p:spPr>
      </p:sp>
      <p:sp>
        <p:nvSpPr>
          <p:cNvPr id="70" name="Google Shape;70;p24"/>
          <p:cNvSpPr txBox="1"/>
          <p:nvPr>
            <p:ph idx="1" type="body"/>
          </p:nvPr>
        </p:nvSpPr>
        <p:spPr>
          <a:xfrm>
            <a:off x="840317" y="2057400"/>
            <a:ext cx="3932767" cy="3811588"/>
          </a:xfrm>
          <a:prstGeom prst="rect">
            <a:avLst/>
          </a:prstGeom>
          <a:noFill/>
          <a:ln>
            <a:noFill/>
          </a:ln>
        </p:spPr>
        <p:txBody>
          <a:bodyPr anchorCtr="0" anchor="t" bIns="45700" lIns="91425" spcFirstLastPara="1" rIns="91425" wrap="square" tIns="45700">
            <a:noAutofit/>
          </a:bodyPr>
          <a:lstStyle>
            <a:lvl1pPr indent="-228600" lvl="0" marL="457200" algn="l">
              <a:spcBef>
                <a:spcPts val="320"/>
              </a:spcBef>
              <a:spcAft>
                <a:spcPts val="0"/>
              </a:spcAft>
              <a:buClr>
                <a:schemeClr val="dk1"/>
              </a:buClr>
              <a:buSzPts val="1600"/>
              <a:buFont typeface="Arial"/>
              <a:buNone/>
              <a:defRPr sz="1600"/>
            </a:lvl1pPr>
            <a:lvl2pPr indent="-228600" lvl="1" marL="914400" algn="l">
              <a:spcBef>
                <a:spcPts val="280"/>
              </a:spcBef>
              <a:spcAft>
                <a:spcPts val="0"/>
              </a:spcAft>
              <a:buClr>
                <a:schemeClr val="dk1"/>
              </a:buClr>
              <a:buSzPts val="1400"/>
              <a:buFont typeface="Arial"/>
              <a:buNone/>
              <a:defRPr sz="1400"/>
            </a:lvl2pPr>
            <a:lvl3pPr indent="-228600" lvl="2" marL="1371600" algn="l">
              <a:spcBef>
                <a:spcPts val="240"/>
              </a:spcBef>
              <a:spcAft>
                <a:spcPts val="0"/>
              </a:spcAft>
              <a:buClr>
                <a:schemeClr val="dk1"/>
              </a:buClr>
              <a:buSzPts val="1200"/>
              <a:buFont typeface="Arial"/>
              <a:buNone/>
              <a:defRPr sz="1200"/>
            </a:lvl3pPr>
            <a:lvl4pPr indent="-228600" lvl="3" marL="1828800" algn="l">
              <a:spcBef>
                <a:spcPts val="200"/>
              </a:spcBef>
              <a:spcAft>
                <a:spcPts val="0"/>
              </a:spcAft>
              <a:buClr>
                <a:schemeClr val="dk1"/>
              </a:buClr>
              <a:buSzPts val="1000"/>
              <a:buFont typeface="Arial"/>
              <a:buNone/>
              <a:defRPr sz="1000"/>
            </a:lvl4pPr>
            <a:lvl5pPr indent="-228600" lvl="4" marL="2286000" algn="l">
              <a:spcBef>
                <a:spcPts val="200"/>
              </a:spcBef>
              <a:spcAft>
                <a:spcPts val="0"/>
              </a:spcAft>
              <a:buClr>
                <a:schemeClr val="dk1"/>
              </a:buClr>
              <a:buSzPts val="1000"/>
              <a:buFont typeface="Arial"/>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1" name="Google Shape;71;p24"/>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4"/>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4"/>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pic>
        <p:nvPicPr>
          <p:cNvPr id="10" name="Google Shape;10;p15"/>
          <p:cNvPicPr preferRelativeResize="0"/>
          <p:nvPr/>
        </p:nvPicPr>
        <p:blipFill rotWithShape="1">
          <a:blip r:embed="rId1">
            <a:alphaModFix/>
          </a:blip>
          <a:srcRect b="0" l="0" r="0" t="0"/>
          <a:stretch/>
        </p:blipFill>
        <p:spPr>
          <a:xfrm>
            <a:off x="0" y="0"/>
            <a:ext cx="12208933" cy="6858000"/>
          </a:xfrm>
          <a:prstGeom prst="rect">
            <a:avLst/>
          </a:prstGeom>
          <a:noFill/>
          <a:ln>
            <a:noFill/>
          </a:ln>
        </p:spPr>
      </p:pic>
      <p:sp>
        <p:nvSpPr>
          <p:cNvPr id="11" name="Google Shape;11;p15"/>
          <p:cNvSpPr txBox="1"/>
          <p:nvPr>
            <p:ph type="title"/>
          </p:nvPr>
        </p:nvSpPr>
        <p:spPr>
          <a:xfrm>
            <a:off x="609600" y="190500"/>
            <a:ext cx="10972800" cy="582613"/>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36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36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36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36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36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36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36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36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3600" u="none" cap="none" strike="noStrike">
                <a:solidFill>
                  <a:schemeClr val="dk1"/>
                </a:solidFill>
                <a:latin typeface="Arial"/>
                <a:ea typeface="Arial"/>
                <a:cs typeface="Arial"/>
                <a:sym typeface="Arial"/>
              </a:defRPr>
            </a:lvl9pPr>
          </a:lstStyle>
          <a:p/>
        </p:txBody>
      </p:sp>
      <p:sp>
        <p:nvSpPr>
          <p:cNvPr id="12" name="Google Shape;12;p15"/>
          <p:cNvSpPr txBox="1"/>
          <p:nvPr>
            <p:ph idx="1" type="body"/>
          </p:nvPr>
        </p:nvSpPr>
        <p:spPr>
          <a:xfrm>
            <a:off x="609600" y="1174750"/>
            <a:ext cx="10972800" cy="4953000"/>
          </a:xfrm>
          <a:prstGeom prst="rect">
            <a:avLst/>
          </a:prstGeom>
          <a:noFill/>
          <a:ln>
            <a:noFill/>
          </a:ln>
        </p:spPr>
        <p:txBody>
          <a:bodyPr anchorCtr="0" anchor="t" bIns="45700" lIns="91425" spcFirstLastPara="1" rIns="91425" wrap="square" tIns="45700">
            <a:no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 name="Google Shape;13;p15"/>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4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 name="Google Shape;14;p15"/>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SzPts val="1400"/>
              <a:buNone/>
              <a:defRPr b="0" i="0" sz="14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5" name="Google Shape;15;p15"/>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400" u="none" cap="none" strike="noStrike">
                <a:solidFill>
                  <a:schemeClr val="dk1"/>
                </a:solidFill>
                <a:latin typeface="Arial"/>
                <a:ea typeface="Arial"/>
                <a:cs typeface="Arial"/>
                <a:sym typeface="Arial"/>
              </a:defRPr>
            </a:lvl1pPr>
            <a:lvl2pPr indent="0" lvl="1" marL="0" marR="0" rtl="0" algn="r">
              <a:spcBef>
                <a:spcPts val="0"/>
              </a:spcBef>
              <a:buNone/>
              <a:defRPr b="0" i="0" sz="1400" u="none" cap="none" strike="noStrike">
                <a:solidFill>
                  <a:schemeClr val="dk1"/>
                </a:solidFill>
                <a:latin typeface="Arial"/>
                <a:ea typeface="Arial"/>
                <a:cs typeface="Arial"/>
                <a:sym typeface="Arial"/>
              </a:defRPr>
            </a:lvl2pPr>
            <a:lvl3pPr indent="0" lvl="2" marL="0" marR="0" rtl="0" algn="r">
              <a:spcBef>
                <a:spcPts val="0"/>
              </a:spcBef>
              <a:buNone/>
              <a:defRPr b="0" i="0" sz="1400" u="none" cap="none" strike="noStrike">
                <a:solidFill>
                  <a:schemeClr val="dk1"/>
                </a:solidFill>
                <a:latin typeface="Arial"/>
                <a:ea typeface="Arial"/>
                <a:cs typeface="Arial"/>
                <a:sym typeface="Arial"/>
              </a:defRPr>
            </a:lvl3pPr>
            <a:lvl4pPr indent="0" lvl="3" marL="0" marR="0" rtl="0" algn="r">
              <a:spcBef>
                <a:spcPts val="0"/>
              </a:spcBef>
              <a:buNone/>
              <a:defRPr b="0" i="0" sz="1400" u="none" cap="none" strike="noStrike">
                <a:solidFill>
                  <a:schemeClr val="dk1"/>
                </a:solidFill>
                <a:latin typeface="Arial"/>
                <a:ea typeface="Arial"/>
                <a:cs typeface="Arial"/>
                <a:sym typeface="Arial"/>
              </a:defRPr>
            </a:lvl4pPr>
            <a:lvl5pPr indent="0" lvl="4" marL="0" marR="0" rtl="0" algn="r">
              <a:spcBef>
                <a:spcPts val="0"/>
              </a:spcBef>
              <a:buNone/>
              <a:defRPr b="0" i="0" sz="1400" u="none" cap="none" strike="noStrike">
                <a:solidFill>
                  <a:schemeClr val="dk1"/>
                </a:solidFill>
                <a:latin typeface="Arial"/>
                <a:ea typeface="Arial"/>
                <a:cs typeface="Arial"/>
                <a:sym typeface="Arial"/>
              </a:defRPr>
            </a:lvl5pPr>
            <a:lvl6pPr indent="0" lvl="5" marL="0" marR="0" rtl="0" algn="r">
              <a:spcBef>
                <a:spcPts val="0"/>
              </a:spcBef>
              <a:buNone/>
              <a:defRPr b="0" i="0" sz="1400" u="none" cap="none" strike="noStrike">
                <a:solidFill>
                  <a:schemeClr val="dk1"/>
                </a:solidFill>
                <a:latin typeface="Arial"/>
                <a:ea typeface="Arial"/>
                <a:cs typeface="Arial"/>
                <a:sym typeface="Arial"/>
              </a:defRPr>
            </a:lvl6pPr>
            <a:lvl7pPr indent="0" lvl="6" marL="0" marR="0" rtl="0" algn="r">
              <a:spcBef>
                <a:spcPts val="0"/>
              </a:spcBef>
              <a:buNone/>
              <a:defRPr b="0" i="0" sz="1400" u="none" cap="none" strike="noStrike">
                <a:solidFill>
                  <a:schemeClr val="dk1"/>
                </a:solidFill>
                <a:latin typeface="Arial"/>
                <a:ea typeface="Arial"/>
                <a:cs typeface="Arial"/>
                <a:sym typeface="Arial"/>
              </a:defRPr>
            </a:lvl7pPr>
            <a:lvl8pPr indent="0" lvl="7" marL="0" marR="0" rtl="0" algn="r">
              <a:spcBef>
                <a:spcPts val="0"/>
              </a:spcBef>
              <a:buNone/>
              <a:defRPr b="0" i="0" sz="1400" u="none" cap="none" strike="noStrike">
                <a:solidFill>
                  <a:schemeClr val="dk1"/>
                </a:solidFill>
                <a:latin typeface="Arial"/>
                <a:ea typeface="Arial"/>
                <a:cs typeface="Arial"/>
                <a:sym typeface="Arial"/>
              </a:defRPr>
            </a:lvl8pPr>
            <a:lvl9pPr indent="0" lvl="8" marL="0" marR="0" rtl="0" algn="r">
              <a:spcBef>
                <a:spcPts val="0"/>
              </a:spcBef>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7.pn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1.png"/><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0" Type="http://schemas.openxmlformats.org/officeDocument/2006/relationships/image" Target="../media/image11.png"/><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vmlDrawing" Target="../drawings/vmlDrawing1.vml"/><Relationship Id="rId4" Type="http://schemas.openxmlformats.org/officeDocument/2006/relationships/image" Target="../media/image9.jpg"/><Relationship Id="rId9" Type="http://schemas.openxmlformats.org/officeDocument/2006/relationships/oleObject" Target="../embeddings/oleObject2.bin"/><Relationship Id="rId5" Type="http://schemas.openxmlformats.org/officeDocument/2006/relationships/oleObject" Target="../embeddings/oleObject1.bin"/><Relationship Id="rId6" Type="http://schemas.openxmlformats.org/officeDocument/2006/relationships/oleObject" Target="../embeddings/oleObject1.bin"/><Relationship Id="rId7" Type="http://schemas.openxmlformats.org/officeDocument/2006/relationships/image" Target="../media/image10.png"/><Relationship Id="rId8" Type="http://schemas.openxmlformats.org/officeDocument/2006/relationships/oleObject" Target="../embeddings/oleObject2.bin"/></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
          <p:cNvSpPr txBox="1"/>
          <p:nvPr>
            <p:ph type="ctrTitle"/>
          </p:nvPr>
        </p:nvSpPr>
        <p:spPr>
          <a:xfrm>
            <a:off x="624417" y="1196975"/>
            <a:ext cx="10943167" cy="108267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Dementia MLP</a:t>
            </a:r>
            <a:endParaRPr/>
          </a:p>
        </p:txBody>
      </p:sp>
      <p:sp>
        <p:nvSpPr>
          <p:cNvPr id="91" name="Google Shape;91;p1"/>
          <p:cNvSpPr txBox="1"/>
          <p:nvPr>
            <p:ph idx="1" type="subTitle"/>
          </p:nvPr>
        </p:nvSpPr>
        <p:spPr>
          <a:xfrm>
            <a:off x="626533" y="2422525"/>
            <a:ext cx="10949517" cy="1752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1"/>
              </a:buClr>
              <a:buSzPts val="1600"/>
              <a:buFont typeface="Arial"/>
              <a:buNone/>
            </a:pPr>
            <a:r>
              <a:rPr b="1" lang="en-US" sz="1600">
                <a:solidFill>
                  <a:schemeClr val="lt1"/>
                </a:solidFill>
              </a:rPr>
              <a:t>Robert Schear</a:t>
            </a:r>
            <a:br>
              <a:rPr b="1" lang="en-US" sz="1600">
                <a:solidFill>
                  <a:schemeClr val="lt1"/>
                </a:solidFill>
              </a:rPr>
            </a:br>
            <a:r>
              <a:rPr b="1" lang="en-US" sz="1600">
                <a:solidFill>
                  <a:schemeClr val="lt1"/>
                </a:solidFill>
              </a:rPr>
              <a:t>Anderson College of Business and Computing, </a:t>
            </a:r>
            <a:endParaRPr b="1" sz="1600">
              <a:solidFill>
                <a:schemeClr val="lt1"/>
              </a:solidFill>
            </a:endParaRPr>
          </a:p>
          <a:p>
            <a:pPr indent="0" lvl="0" marL="0" rtl="0" algn="l">
              <a:spcBef>
                <a:spcPts val="320"/>
              </a:spcBef>
              <a:spcAft>
                <a:spcPts val="0"/>
              </a:spcAft>
              <a:buClr>
                <a:schemeClr val="lt1"/>
              </a:buClr>
              <a:buSzPts val="1600"/>
              <a:buFont typeface="Arial"/>
              <a:buNone/>
            </a:pPr>
            <a:r>
              <a:rPr b="1" lang="en-US" sz="1600">
                <a:solidFill>
                  <a:schemeClr val="lt1"/>
                </a:solidFill>
              </a:rPr>
              <a:t>Regis University</a:t>
            </a:r>
            <a:br>
              <a:rPr b="1" lang="en-US" sz="1600">
                <a:solidFill>
                  <a:schemeClr val="lt1"/>
                </a:solidFill>
              </a:rPr>
            </a:br>
            <a:r>
              <a:rPr b="1" lang="en-US" sz="1600">
                <a:solidFill>
                  <a:schemeClr val="lt1"/>
                </a:solidFill>
              </a:rPr>
              <a:t>MSDS692: Practicum</a:t>
            </a:r>
            <a:br>
              <a:rPr b="1" lang="en-US" sz="1600">
                <a:solidFill>
                  <a:schemeClr val="lt1"/>
                </a:solidFill>
              </a:rPr>
            </a:br>
            <a:r>
              <a:rPr b="1" lang="en-US" sz="1600">
                <a:solidFill>
                  <a:schemeClr val="lt1"/>
                </a:solidFill>
              </a:rPr>
              <a:t>Prof: Christy Pearson</a:t>
            </a:r>
            <a:br>
              <a:rPr b="1" lang="en-US" sz="1600">
                <a:solidFill>
                  <a:schemeClr val="lt1"/>
                </a:solidFill>
              </a:rPr>
            </a:br>
            <a:r>
              <a:rPr b="1" lang="en-US" sz="1600">
                <a:solidFill>
                  <a:schemeClr val="lt1"/>
                </a:solidFill>
              </a:rPr>
              <a:t>March, 2024</a:t>
            </a:r>
            <a:endParaRPr b="1" sz="16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1" name="Shape 171"/>
        <p:cNvGrpSpPr/>
        <p:nvPr/>
      </p:nvGrpSpPr>
      <p:grpSpPr>
        <a:xfrm>
          <a:off x="0" y="0"/>
          <a:ext cx="0" cy="0"/>
          <a:chOff x="0" y="0"/>
          <a:chExt cx="0" cy="0"/>
        </a:xfrm>
      </p:grpSpPr>
      <p:pic>
        <p:nvPicPr>
          <p:cNvPr id="172" name="Google Shape;172;p10"/>
          <p:cNvPicPr preferRelativeResize="0"/>
          <p:nvPr>
            <p:ph idx="2" type="body"/>
          </p:nvPr>
        </p:nvPicPr>
        <p:blipFill rotWithShape="1">
          <a:blip r:embed="rId3">
            <a:alphaModFix/>
          </a:blip>
          <a:srcRect b="0" l="0" r="0" t="0"/>
          <a:stretch/>
        </p:blipFill>
        <p:spPr>
          <a:xfrm>
            <a:off x="144145" y="773430"/>
            <a:ext cx="11088370" cy="5992495"/>
          </a:xfrm>
          <a:prstGeom prst="rect">
            <a:avLst/>
          </a:prstGeom>
          <a:noFill/>
          <a:ln>
            <a:noFill/>
          </a:ln>
        </p:spPr>
      </p:pic>
      <p:sp>
        <p:nvSpPr>
          <p:cNvPr id="173" name="Google Shape;173;p10"/>
          <p:cNvSpPr txBox="1"/>
          <p:nvPr>
            <p:ph type="title"/>
          </p:nvPr>
        </p:nvSpPr>
        <p:spPr>
          <a:xfrm>
            <a:off x="609600" y="190500"/>
            <a:ext cx="10972800" cy="58261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Results:</a:t>
            </a:r>
            <a:endParaRPr/>
          </a:p>
        </p:txBody>
      </p:sp>
      <p:sp>
        <p:nvSpPr>
          <p:cNvPr id="174" name="Google Shape;174;p10"/>
          <p:cNvSpPr txBox="1"/>
          <p:nvPr>
            <p:ph idx="1" type="body"/>
          </p:nvPr>
        </p:nvSpPr>
        <p:spPr>
          <a:xfrm>
            <a:off x="3261360" y="1583690"/>
            <a:ext cx="5184775" cy="88138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800"/>
              <a:buFont typeface="Arial"/>
              <a:buNone/>
            </a:pPr>
            <a:r>
              <a:rPr b="1" lang="en-US" sz="1800"/>
              <a:t>MLP achieved an accuracy score of 83%. </a:t>
            </a:r>
            <a:endParaRPr b="1" sz="1800"/>
          </a:p>
          <a:p>
            <a:pPr indent="0" lvl="0" marL="0" rtl="0" algn="l">
              <a:spcBef>
                <a:spcPts val="360"/>
              </a:spcBef>
              <a:spcAft>
                <a:spcPts val="0"/>
              </a:spcAft>
              <a:buClr>
                <a:schemeClr val="dk1"/>
              </a:buClr>
              <a:buSzPts val="1800"/>
              <a:buFont typeface="Arial"/>
              <a:buNone/>
            </a:pPr>
            <a:r>
              <a:rPr b="1" lang="en-US" sz="1800"/>
              <a:t>It classified ‘CDR’ correctly 83% of the time. Also, it had high validation (AUC) scores.</a:t>
            </a:r>
            <a:endParaRPr b="1" sz="1800"/>
          </a:p>
          <a:p>
            <a:pPr indent="-228600" lvl="0" marL="342900" rtl="0" algn="l">
              <a:spcBef>
                <a:spcPts val="360"/>
              </a:spcBef>
              <a:spcAft>
                <a:spcPts val="0"/>
              </a:spcAft>
              <a:buClr>
                <a:schemeClr val="dk1"/>
              </a:buClr>
              <a:buSzPts val="1800"/>
              <a:buFont typeface="Arial"/>
              <a:buNone/>
            </a:pPr>
            <a:r>
              <a:t/>
            </a:r>
            <a:endParaRPr b="1" sz="1800"/>
          </a:p>
        </p:txBody>
      </p:sp>
      <p:sp>
        <p:nvSpPr>
          <p:cNvPr id="175" name="Google Shape;175;p10"/>
          <p:cNvSpPr txBox="1"/>
          <p:nvPr/>
        </p:nvSpPr>
        <p:spPr>
          <a:xfrm>
            <a:off x="3354070" y="3946525"/>
            <a:ext cx="4278630" cy="9220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Logistic Regression achieved the Next best accuracy score of 80%, but had a lower validation (AUC) score</a:t>
            </a:r>
            <a:endParaRPr sz="1800">
              <a:solidFill>
                <a:schemeClr val="dk1"/>
              </a:solidFill>
              <a:latin typeface="Arial"/>
              <a:ea typeface="Arial"/>
              <a:cs typeface="Arial"/>
              <a:sym typeface="Arial"/>
            </a:endParaRPr>
          </a:p>
        </p:txBody>
      </p:sp>
      <p:sp>
        <p:nvSpPr>
          <p:cNvPr id="176" name="Google Shape;176;p10"/>
          <p:cNvSpPr txBox="1"/>
          <p:nvPr/>
        </p:nvSpPr>
        <p:spPr>
          <a:xfrm>
            <a:off x="3261360" y="2783840"/>
            <a:ext cx="4599305" cy="64516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SVC achieved the same accuracy score but had lower validation (AUC) scores.</a:t>
            </a:r>
            <a:endParaRPr sz="1800">
              <a:solidFill>
                <a:schemeClr val="dk1"/>
              </a:solidFill>
              <a:latin typeface="Arial"/>
              <a:ea typeface="Arial"/>
              <a:cs typeface="Arial"/>
              <a:sym typeface="Arial"/>
            </a:endParaRPr>
          </a:p>
        </p:txBody>
      </p:sp>
      <p:sp>
        <p:nvSpPr>
          <p:cNvPr id="177" name="Google Shape;177;p10"/>
          <p:cNvSpPr txBox="1"/>
          <p:nvPr/>
        </p:nvSpPr>
        <p:spPr>
          <a:xfrm>
            <a:off x="3114675" y="5128260"/>
            <a:ext cx="4893300" cy="923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Other models were tested previously, but achieved scores around 70% (Klymentiev, 2018). </a:t>
            </a:r>
            <a:endParaRPr sz="1800">
              <a:solidFill>
                <a:schemeClr val="dk1"/>
              </a:solidFill>
              <a:latin typeface="Arial"/>
              <a:ea typeface="Arial"/>
              <a:cs typeface="Arial"/>
              <a:sym typeface="Arial"/>
            </a:endParaRPr>
          </a:p>
        </p:txBody>
      </p:sp>
      <p:sp>
        <p:nvSpPr>
          <p:cNvPr id="178" name="Google Shape;178;p10"/>
          <p:cNvSpPr/>
          <p:nvPr/>
        </p:nvSpPr>
        <p:spPr>
          <a:xfrm>
            <a:off x="1137920" y="1763395"/>
            <a:ext cx="1838325" cy="521970"/>
          </a:xfrm>
          <a:prstGeom prst="rect">
            <a:avLst/>
          </a:prstGeom>
        </p:spPr>
        <p:txBody>
          <a:bodyPr>
            <a:prstTxWarp prst="textPlain"/>
          </a:bodyPr>
          <a:lstStyle/>
          <a:p>
            <a:pPr lvl="0" algn="l"/>
            <a:r>
              <a:rPr b="0" i="0">
                <a:ln>
                  <a:noFill/>
                </a:ln>
                <a:solidFill>
                  <a:schemeClr val="dk1"/>
                </a:solidFill>
                <a:latin typeface="Arial"/>
              </a:rPr>
              <a:t>1st Place</a:t>
            </a:r>
          </a:p>
        </p:txBody>
      </p:sp>
      <p:sp>
        <p:nvSpPr>
          <p:cNvPr id="179" name="Google Shape;179;p10"/>
          <p:cNvSpPr/>
          <p:nvPr/>
        </p:nvSpPr>
        <p:spPr>
          <a:xfrm>
            <a:off x="8446135" y="2907030"/>
            <a:ext cx="1838325" cy="521970"/>
          </a:xfrm>
          <a:prstGeom prst="rect">
            <a:avLst/>
          </a:prstGeom>
        </p:spPr>
        <p:txBody>
          <a:bodyPr>
            <a:prstTxWarp prst="textPlain"/>
          </a:bodyPr>
          <a:lstStyle/>
          <a:p>
            <a:pPr lvl="0" algn="l"/>
            <a:r>
              <a:rPr b="0" i="0">
                <a:ln>
                  <a:noFill/>
                </a:ln>
                <a:solidFill>
                  <a:schemeClr val="dk1"/>
                </a:solidFill>
                <a:latin typeface="Arial"/>
              </a:rPr>
              <a:t>2nd Place</a:t>
            </a:r>
          </a:p>
        </p:txBody>
      </p:sp>
      <p:sp>
        <p:nvSpPr>
          <p:cNvPr id="180" name="Google Shape;180;p10"/>
          <p:cNvSpPr/>
          <p:nvPr/>
        </p:nvSpPr>
        <p:spPr>
          <a:xfrm>
            <a:off x="1137920" y="4146550"/>
            <a:ext cx="1838325" cy="521970"/>
          </a:xfrm>
          <a:prstGeom prst="rect">
            <a:avLst/>
          </a:prstGeom>
        </p:spPr>
        <p:txBody>
          <a:bodyPr>
            <a:prstTxWarp prst="textPlain"/>
          </a:bodyPr>
          <a:lstStyle/>
          <a:p>
            <a:pPr lvl="0" algn="l"/>
            <a:r>
              <a:rPr b="0" i="0">
                <a:ln>
                  <a:noFill/>
                </a:ln>
                <a:solidFill>
                  <a:schemeClr val="dk1"/>
                </a:solidFill>
                <a:latin typeface="Arial"/>
              </a:rPr>
              <a:t>3rd Place</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11"/>
          <p:cNvSpPr txBox="1"/>
          <p:nvPr>
            <p:ph type="title"/>
          </p:nvPr>
        </p:nvSpPr>
        <p:spPr>
          <a:xfrm>
            <a:off x="609600" y="190500"/>
            <a:ext cx="10972800" cy="58261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Conclusions:</a:t>
            </a:r>
            <a:endParaRPr/>
          </a:p>
        </p:txBody>
      </p:sp>
      <p:pic>
        <p:nvPicPr>
          <p:cNvPr id="186" name="Google Shape;186;p11"/>
          <p:cNvPicPr preferRelativeResize="0"/>
          <p:nvPr>
            <p:ph idx="1" type="body"/>
          </p:nvPr>
        </p:nvPicPr>
        <p:blipFill rotWithShape="1">
          <a:blip r:embed="rId3">
            <a:alphaModFix/>
          </a:blip>
          <a:srcRect b="30603" l="12012" r="28921" t="6692"/>
          <a:stretch/>
        </p:blipFill>
        <p:spPr>
          <a:xfrm>
            <a:off x="686435" y="4384040"/>
            <a:ext cx="2825115" cy="2141220"/>
          </a:xfrm>
          <a:prstGeom prst="rect">
            <a:avLst/>
          </a:prstGeom>
          <a:noFill/>
          <a:ln>
            <a:noFill/>
          </a:ln>
        </p:spPr>
      </p:pic>
      <p:pic>
        <p:nvPicPr>
          <p:cNvPr id="187" name="Google Shape;187;p11"/>
          <p:cNvPicPr preferRelativeResize="0"/>
          <p:nvPr>
            <p:ph idx="2" type="body"/>
          </p:nvPr>
        </p:nvPicPr>
        <p:blipFill rotWithShape="1">
          <a:blip r:embed="rId4">
            <a:alphaModFix/>
          </a:blip>
          <a:srcRect b="0" l="0" r="0" t="0"/>
          <a:stretch/>
        </p:blipFill>
        <p:spPr>
          <a:xfrm>
            <a:off x="7332345" y="4209415"/>
            <a:ext cx="2708910" cy="2489835"/>
          </a:xfrm>
          <a:prstGeom prst="rect">
            <a:avLst/>
          </a:prstGeom>
          <a:noFill/>
          <a:ln>
            <a:noFill/>
          </a:ln>
        </p:spPr>
      </p:pic>
      <p:sp>
        <p:nvSpPr>
          <p:cNvPr id="188" name="Google Shape;188;p11"/>
          <p:cNvSpPr txBox="1"/>
          <p:nvPr/>
        </p:nvSpPr>
        <p:spPr>
          <a:xfrm>
            <a:off x="609600" y="986155"/>
            <a:ext cx="10973435" cy="1257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ML can be used to </a:t>
            </a:r>
            <a:r>
              <a:rPr i="1" lang="en-US" sz="1800">
                <a:solidFill>
                  <a:schemeClr val="dk1"/>
                </a:solidFill>
                <a:latin typeface="Arial"/>
                <a:ea typeface="Arial"/>
                <a:cs typeface="Arial"/>
                <a:sym typeface="Arial"/>
              </a:rPr>
              <a:t>assist</a:t>
            </a:r>
            <a:r>
              <a:rPr lang="en-US" sz="1800">
                <a:solidFill>
                  <a:schemeClr val="dk1"/>
                </a:solidFill>
                <a:latin typeface="Arial"/>
                <a:ea typeface="Arial"/>
                <a:cs typeface="Arial"/>
                <a:sym typeface="Arial"/>
              </a:rPr>
              <a:t> with diagnosis; but, ultimately, a clinician with experience ought to make the final determination. An accuracy of over 80% is promising, however, if a patient is mis-diagnosed, they could be given medications that negatively impact their health.  .</a:t>
            </a:r>
            <a:endParaRPr sz="1800">
              <a:solidFill>
                <a:schemeClr val="dk1"/>
              </a:solidFill>
              <a:latin typeface="Arial"/>
              <a:ea typeface="Arial"/>
              <a:cs typeface="Arial"/>
              <a:sym typeface="Arial"/>
            </a:endParaRPr>
          </a:p>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9" name="Google Shape;189;p11"/>
          <p:cNvSpPr/>
          <p:nvPr/>
        </p:nvSpPr>
        <p:spPr>
          <a:xfrm>
            <a:off x="4984115" y="5254625"/>
            <a:ext cx="875665" cy="400050"/>
          </a:xfrm>
          <a:prstGeom prst="rightArrow">
            <a:avLst>
              <a:gd fmla="val 50000" name="adj1"/>
              <a:gd fmla="val 50000" name="adj2"/>
            </a:avLst>
          </a:prstGeom>
          <a:gradFill>
            <a:gsLst>
              <a:gs pos="0">
                <a:schemeClr val="accent1"/>
              </a:gs>
              <a:gs pos="100000">
                <a:schemeClr val="accent2"/>
              </a:gs>
            </a:gsLst>
            <a:lin ang="5400000" scaled="0"/>
          </a:gradFill>
          <a:ln cap="flat" cmpd="sng" w="9525">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90" name="Google Shape;190;p11"/>
          <p:cNvSpPr txBox="1"/>
          <p:nvPr/>
        </p:nvSpPr>
        <p:spPr>
          <a:xfrm>
            <a:off x="1428750" y="2243455"/>
            <a:ext cx="9748520" cy="175323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Besides, the accuracy presented here comes with important caveats. More data should have been used to refine this model, but it did not appear to be available during the course of this project. Yet, even if I did have more data, knowing which data to exclude or include could be problematic since its not clear that all of the deterministic variables around Dementia are known. And, variables that seem promising may turn out not to be (Singh-Manoux &amp; Kivimäki, 2010).</a:t>
            </a:r>
            <a:endParaRPr sz="1800">
              <a:solidFill>
                <a:schemeClr val="dk1"/>
              </a:solidFill>
              <a:latin typeface="Arial"/>
              <a:ea typeface="Arial"/>
              <a:cs typeface="Arial"/>
              <a:sym typeface="Arial"/>
            </a:endParaRPr>
          </a:p>
        </p:txBody>
      </p:sp>
      <p:sp>
        <p:nvSpPr>
          <p:cNvPr id="191" name="Google Shape;191;p11"/>
          <p:cNvSpPr txBox="1"/>
          <p:nvPr/>
        </p:nvSpPr>
        <p:spPr>
          <a:xfrm>
            <a:off x="3668395" y="3996690"/>
            <a:ext cx="6096000" cy="368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12"/>
          <p:cNvSpPr txBox="1"/>
          <p:nvPr>
            <p:ph type="title"/>
          </p:nvPr>
        </p:nvSpPr>
        <p:spPr>
          <a:xfrm>
            <a:off x="609600" y="190500"/>
            <a:ext cx="10972800" cy="58261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Conclusions (Continued):</a:t>
            </a:r>
            <a:endParaRPr/>
          </a:p>
        </p:txBody>
      </p:sp>
      <p:sp>
        <p:nvSpPr>
          <p:cNvPr id="197" name="Google Shape;197;p12"/>
          <p:cNvSpPr txBox="1"/>
          <p:nvPr>
            <p:ph idx="1" type="body"/>
          </p:nvPr>
        </p:nvSpPr>
        <p:spPr>
          <a:xfrm>
            <a:off x="609600" y="1174750"/>
            <a:ext cx="5384800" cy="4953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2000"/>
              <a:buFont typeface="Arial"/>
              <a:buNone/>
            </a:pPr>
            <a:r>
              <a:rPr lang="en-US" sz="2000"/>
              <a:t>Two-thirds of individuals over 80 do not get diagnosed with Dementia, while approximately a third do. </a:t>
            </a:r>
            <a:r>
              <a:rPr lang="en-US" sz="2000"/>
              <a:t>It's</a:t>
            </a:r>
            <a:r>
              <a:rPr lang="en-US" sz="2000"/>
              <a:t> not exactly clear why. Moreover, the ‘amyloid plaque theory’ has encountered some opposition with autopsy data showing ‘non-demented’ individuals with plaques and tangles consistent with positively diagnosed individuals (Singh-Manoux &amp; Kivimäki, 2010). Still, Big Data, with ML, could play a role in weeding through these variables. In the meantime, the Oasis web-site has data from new studies that ought to be explored!</a:t>
            </a:r>
            <a:endParaRPr sz="2000"/>
          </a:p>
          <a:p>
            <a:pPr indent="0" lvl="0" marL="0" rtl="0" algn="l">
              <a:spcBef>
                <a:spcPts val="400"/>
              </a:spcBef>
              <a:spcAft>
                <a:spcPts val="0"/>
              </a:spcAft>
              <a:buClr>
                <a:schemeClr val="dk1"/>
              </a:buClr>
              <a:buSzPts val="2000"/>
              <a:buFont typeface="Arial"/>
              <a:buNone/>
            </a:pPr>
            <a:r>
              <a:t/>
            </a:r>
            <a:endParaRPr sz="2000"/>
          </a:p>
        </p:txBody>
      </p:sp>
      <p:sp>
        <p:nvSpPr>
          <p:cNvPr id="198" name="Google Shape;198;p12"/>
          <p:cNvSpPr/>
          <p:nvPr/>
        </p:nvSpPr>
        <p:spPr>
          <a:xfrm>
            <a:off x="5905500" y="1978025"/>
            <a:ext cx="2748915" cy="1641475"/>
          </a:xfrm>
          <a:prstGeom prst="rect">
            <a:avLst/>
          </a:prstGeom>
          <a:noFill/>
          <a:ln>
            <a:noFill/>
          </a:ln>
        </p:spPr>
      </p:sp>
      <p:sp>
        <p:nvSpPr>
          <p:cNvPr id="199" name="Google Shape;199;p12"/>
          <p:cNvSpPr txBox="1"/>
          <p:nvPr>
            <p:ph idx="2" type="body"/>
          </p:nvPr>
        </p:nvSpPr>
        <p:spPr>
          <a:xfrm>
            <a:off x="7703820" y="773430"/>
            <a:ext cx="4185920" cy="2846070"/>
          </a:xfrm>
          <a:prstGeom prst="rect">
            <a:avLst/>
          </a:prstGeom>
          <a:solidFill>
            <a:srgbClr val="FFFFFF"/>
          </a:solidFill>
          <a:ln>
            <a:noFill/>
          </a:ln>
        </p:spPr>
      </p:sp>
      <p:pic>
        <p:nvPicPr>
          <p:cNvPr id="200" name="Google Shape;200;p12"/>
          <p:cNvPicPr preferRelativeResize="0"/>
          <p:nvPr/>
        </p:nvPicPr>
        <p:blipFill rotWithShape="1">
          <a:blip r:embed="rId3">
            <a:alphaModFix/>
          </a:blip>
          <a:srcRect b="0" l="0" r="16833" t="0"/>
          <a:stretch/>
        </p:blipFill>
        <p:spPr>
          <a:xfrm>
            <a:off x="6016625" y="597535"/>
            <a:ext cx="4884420" cy="4402455"/>
          </a:xfrm>
          <a:prstGeom prst="ellipse">
            <a:avLst/>
          </a:prstGeom>
          <a:noFill/>
          <a:ln>
            <a:noFill/>
          </a:ln>
        </p:spPr>
      </p:pic>
      <p:sp>
        <p:nvSpPr>
          <p:cNvPr id="201" name="Google Shape;201;p12"/>
          <p:cNvSpPr txBox="1"/>
          <p:nvPr/>
        </p:nvSpPr>
        <p:spPr>
          <a:xfrm>
            <a:off x="7625715" y="1998345"/>
            <a:ext cx="1184275" cy="368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Dementia</a:t>
            </a:r>
            <a:endParaRPr sz="1800">
              <a:solidFill>
                <a:schemeClr val="dk1"/>
              </a:solidFill>
              <a:latin typeface="Arial"/>
              <a:ea typeface="Arial"/>
              <a:cs typeface="Arial"/>
              <a:sym typeface="Arial"/>
            </a:endParaRPr>
          </a:p>
        </p:txBody>
      </p:sp>
      <p:sp>
        <p:nvSpPr>
          <p:cNvPr id="202" name="Google Shape;202;p12"/>
          <p:cNvSpPr txBox="1"/>
          <p:nvPr/>
        </p:nvSpPr>
        <p:spPr>
          <a:xfrm>
            <a:off x="8871585" y="2967990"/>
            <a:ext cx="1491615" cy="9220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No (Detected) Impairment</a:t>
            </a:r>
            <a:endParaRPr sz="1800">
              <a:solidFill>
                <a:schemeClr val="dk1"/>
              </a:solidFill>
              <a:latin typeface="Arial"/>
              <a:ea typeface="Arial"/>
              <a:cs typeface="Arial"/>
              <a:sym typeface="Arial"/>
            </a:endParaRPr>
          </a:p>
        </p:txBody>
      </p:sp>
      <p:sp>
        <p:nvSpPr>
          <p:cNvPr id="203" name="Google Shape;203;p12"/>
          <p:cNvSpPr txBox="1"/>
          <p:nvPr/>
        </p:nvSpPr>
        <p:spPr>
          <a:xfrm>
            <a:off x="6811010" y="922020"/>
            <a:ext cx="3058795" cy="368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Populations Studied (&gt;80):</a:t>
            </a:r>
            <a:endParaRPr sz="1800">
              <a:solidFill>
                <a:schemeClr val="dk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13"/>
          <p:cNvSpPr txBox="1"/>
          <p:nvPr>
            <p:ph type="title"/>
          </p:nvPr>
        </p:nvSpPr>
        <p:spPr>
          <a:xfrm>
            <a:off x="302260" y="190500"/>
            <a:ext cx="10972800" cy="58261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2800"/>
              <a:t>References:</a:t>
            </a:r>
            <a:endParaRPr sz="2800"/>
          </a:p>
        </p:txBody>
      </p:sp>
      <p:sp>
        <p:nvSpPr>
          <p:cNvPr id="209" name="Google Shape;209;p13"/>
          <p:cNvSpPr txBox="1"/>
          <p:nvPr>
            <p:ph idx="1" type="body"/>
          </p:nvPr>
        </p:nvSpPr>
        <p:spPr>
          <a:xfrm>
            <a:off x="609600" y="773430"/>
            <a:ext cx="5384800" cy="4846320"/>
          </a:xfrm>
          <a:prstGeom prst="rect">
            <a:avLst/>
          </a:prstGeom>
          <a:noFill/>
          <a:ln>
            <a:noFill/>
          </a:ln>
        </p:spPr>
        <p:txBody>
          <a:bodyPr anchorCtr="0" anchor="t" bIns="45700" lIns="91425" spcFirstLastPara="1" rIns="91425" wrap="square" tIns="45700">
            <a:noAutofit/>
          </a:bodyPr>
          <a:lstStyle/>
          <a:p>
            <a:pPr indent="-241300" lvl="0" marL="342900" rtl="0" algn="l">
              <a:spcBef>
                <a:spcPts val="0"/>
              </a:spcBef>
              <a:spcAft>
                <a:spcPts val="0"/>
              </a:spcAft>
              <a:buClr>
                <a:schemeClr val="dk1"/>
              </a:buClr>
              <a:buSzPts val="1600"/>
              <a:buFont typeface="Arial"/>
              <a:buNone/>
            </a:pPr>
            <a:r>
              <a:t/>
            </a:r>
            <a:endParaRPr sz="1600"/>
          </a:p>
          <a:p>
            <a:pPr indent="-342900" lvl="0" marL="342900" rtl="0" algn="l">
              <a:spcBef>
                <a:spcPts val="280"/>
              </a:spcBef>
              <a:spcAft>
                <a:spcPts val="0"/>
              </a:spcAft>
              <a:buClr>
                <a:schemeClr val="dk1"/>
              </a:buClr>
              <a:buSzPts val="1400"/>
              <a:buFont typeface="Arial"/>
              <a:buChar char="•"/>
            </a:pPr>
            <a:r>
              <a:rPr lang="en-US" sz="1400"/>
              <a:t>CDR Dementia Staging Instrument (n.d.).  Knight Alzheimer Disease Research Center.  Washington University in St. Louis. Retrieved March 1, 2024, from https://knightadrc.wustl.edu/professionals-clinicians/cdr-dementia-staging-instrument/</a:t>
            </a:r>
            <a:endParaRPr sz="1400"/>
          </a:p>
          <a:p>
            <a:pPr indent="-254000" lvl="0" marL="342900" rtl="0" algn="l">
              <a:spcBef>
                <a:spcPts val="280"/>
              </a:spcBef>
              <a:spcAft>
                <a:spcPts val="0"/>
              </a:spcAft>
              <a:buClr>
                <a:schemeClr val="dk1"/>
              </a:buClr>
              <a:buSzPts val="1400"/>
              <a:buFont typeface="Arial"/>
              <a:buNone/>
            </a:pPr>
            <a:r>
              <a:t/>
            </a:r>
            <a:endParaRPr sz="1400"/>
          </a:p>
          <a:p>
            <a:pPr indent="-342900" lvl="0" marL="342900" rtl="0" algn="l">
              <a:spcBef>
                <a:spcPts val="280"/>
              </a:spcBef>
              <a:spcAft>
                <a:spcPts val="0"/>
              </a:spcAft>
              <a:buClr>
                <a:schemeClr val="dk1"/>
              </a:buClr>
              <a:buSzPts val="1400"/>
              <a:buFont typeface="Arial"/>
              <a:buChar char="•"/>
            </a:pPr>
            <a:r>
              <a:rPr lang="en-US" sz="1400"/>
              <a:t>Geeksforgeeks Editors (2023, Dec 21st).“Cross Validation in Machine Learning.” GeeksforGeeks.com. Retrieved March 1st from: https://www.geeksforgeeks.org/cross-validation-machine-learning/</a:t>
            </a:r>
            <a:endParaRPr sz="1400"/>
          </a:p>
          <a:p>
            <a:pPr indent="-254000" lvl="0" marL="342900" rtl="0" algn="l">
              <a:spcBef>
                <a:spcPts val="280"/>
              </a:spcBef>
              <a:spcAft>
                <a:spcPts val="0"/>
              </a:spcAft>
              <a:buClr>
                <a:schemeClr val="dk1"/>
              </a:buClr>
              <a:buSzPts val="1400"/>
              <a:buFont typeface="Arial"/>
              <a:buNone/>
            </a:pPr>
            <a:r>
              <a:t/>
            </a:r>
            <a:endParaRPr sz="1400"/>
          </a:p>
          <a:p>
            <a:pPr indent="-342900" lvl="0" marL="342900" rtl="0" algn="l">
              <a:spcBef>
                <a:spcPts val="280"/>
              </a:spcBef>
              <a:spcAft>
                <a:spcPts val="0"/>
              </a:spcAft>
              <a:buClr>
                <a:schemeClr val="dk1"/>
              </a:buClr>
              <a:buSzPts val="1400"/>
              <a:buFont typeface="Arial"/>
              <a:buChar char="•"/>
            </a:pPr>
            <a:r>
              <a:rPr lang="en-US" sz="1400"/>
              <a:t>What is Dementia? Symptoms, Causes &amp; Treatment. Alz.org. (n.d.). Retrieved March 2, 2024, from https://www.alz.org/alzheimers-dementia/what-is-dementia</a:t>
            </a:r>
            <a:endParaRPr sz="1400"/>
          </a:p>
          <a:p>
            <a:pPr indent="-254000" lvl="0" marL="342900" rtl="0" algn="l">
              <a:spcBef>
                <a:spcPts val="280"/>
              </a:spcBef>
              <a:spcAft>
                <a:spcPts val="0"/>
              </a:spcAft>
              <a:buClr>
                <a:schemeClr val="dk1"/>
              </a:buClr>
              <a:buSzPts val="1400"/>
              <a:buFont typeface="Arial"/>
              <a:buNone/>
            </a:pPr>
            <a:r>
              <a:t/>
            </a:r>
            <a:endParaRPr sz="1400"/>
          </a:p>
          <a:p>
            <a:pPr indent="-342900" lvl="0" marL="342900" rtl="0" algn="l">
              <a:spcBef>
                <a:spcPts val="280"/>
              </a:spcBef>
              <a:spcAft>
                <a:spcPts val="0"/>
              </a:spcAft>
              <a:buClr>
                <a:schemeClr val="dk1"/>
              </a:buClr>
              <a:buSzPts val="1400"/>
              <a:buFont typeface="Arial"/>
              <a:buChar char="•"/>
            </a:pPr>
            <a:r>
              <a:rPr lang="en-US" sz="1400"/>
              <a:t>Klymentiev, Russian (2018, April 8th). “Dementia Prediction w/ Tree-based Models”. Kaggle. Retrieved March 2, 2024, from https://www.kaggle.com/code/ruslankl/dementia-prediction-w-tree-based-models</a:t>
            </a:r>
            <a:endParaRPr sz="1400"/>
          </a:p>
          <a:p>
            <a:pPr indent="-254000" lvl="0" marL="342900" rtl="0" algn="l">
              <a:spcBef>
                <a:spcPts val="280"/>
              </a:spcBef>
              <a:spcAft>
                <a:spcPts val="0"/>
              </a:spcAft>
              <a:buClr>
                <a:schemeClr val="dk1"/>
              </a:buClr>
              <a:buSzPts val="1400"/>
              <a:buFont typeface="Arial"/>
              <a:buNone/>
            </a:pPr>
            <a:r>
              <a:t/>
            </a:r>
            <a:endParaRPr sz="1400"/>
          </a:p>
          <a:p>
            <a:pPr indent="-342900" lvl="0" marL="342900" rtl="0" algn="l">
              <a:spcBef>
                <a:spcPts val="280"/>
              </a:spcBef>
              <a:spcAft>
                <a:spcPts val="0"/>
              </a:spcAft>
              <a:buClr>
                <a:schemeClr val="dk1"/>
              </a:buClr>
              <a:buSzPts val="1400"/>
              <a:buFont typeface="Arial"/>
              <a:buChar char="•"/>
            </a:pPr>
            <a:r>
              <a:rPr lang="en-US" sz="1400"/>
              <a:t>Jaiswal, Sejal (2024, Feb).“Multilayer Perceptrons in Machine Learning: A Comprehensive Guide.” DataCamp. Retrieved March 2, 2024, from https://www.datacamp.com/tutorial/multilayer-perceptrons-in-machine-learning</a:t>
            </a:r>
            <a:endParaRPr sz="1400"/>
          </a:p>
          <a:p>
            <a:pPr indent="-254000" lvl="0" marL="342900" rtl="0" algn="l">
              <a:spcBef>
                <a:spcPts val="280"/>
              </a:spcBef>
              <a:spcAft>
                <a:spcPts val="0"/>
              </a:spcAft>
              <a:buClr>
                <a:schemeClr val="dk1"/>
              </a:buClr>
              <a:buSzPts val="1400"/>
              <a:buFont typeface="Arial"/>
              <a:buNone/>
            </a:pPr>
            <a:r>
              <a:t/>
            </a:r>
            <a:endParaRPr sz="1400"/>
          </a:p>
          <a:p>
            <a:pPr indent="-241300" lvl="0" marL="342900" rtl="0" algn="l">
              <a:spcBef>
                <a:spcPts val="320"/>
              </a:spcBef>
              <a:spcAft>
                <a:spcPts val="0"/>
              </a:spcAft>
              <a:buClr>
                <a:schemeClr val="dk1"/>
              </a:buClr>
              <a:buSzPts val="1600"/>
              <a:buFont typeface="Arial"/>
              <a:buNone/>
            </a:pPr>
            <a:r>
              <a:t/>
            </a:r>
            <a:endParaRPr sz="1600"/>
          </a:p>
          <a:p>
            <a:pPr indent="-241300" lvl="0" marL="342900" rtl="0" algn="l">
              <a:spcBef>
                <a:spcPts val="320"/>
              </a:spcBef>
              <a:spcAft>
                <a:spcPts val="0"/>
              </a:spcAft>
              <a:buClr>
                <a:schemeClr val="dk1"/>
              </a:buClr>
              <a:buSzPts val="1600"/>
              <a:buFont typeface="Arial"/>
              <a:buNone/>
            </a:pPr>
            <a:r>
              <a:t/>
            </a:r>
            <a:endParaRPr sz="1600"/>
          </a:p>
          <a:p>
            <a:pPr indent="-241300" lvl="0" marL="342900" rtl="0" algn="l">
              <a:spcBef>
                <a:spcPts val="320"/>
              </a:spcBef>
              <a:spcAft>
                <a:spcPts val="0"/>
              </a:spcAft>
              <a:buClr>
                <a:schemeClr val="dk1"/>
              </a:buClr>
              <a:buSzPts val="1600"/>
              <a:buFont typeface="Arial"/>
              <a:buNone/>
            </a:pPr>
            <a:r>
              <a:t/>
            </a:r>
            <a:endParaRPr sz="1600"/>
          </a:p>
          <a:p>
            <a:pPr indent="-139700" lvl="0" marL="342900" rtl="0" algn="l">
              <a:spcBef>
                <a:spcPts val="640"/>
              </a:spcBef>
              <a:spcAft>
                <a:spcPts val="0"/>
              </a:spcAft>
              <a:buClr>
                <a:schemeClr val="dk1"/>
              </a:buClr>
              <a:buSzPts val="3200"/>
              <a:buFont typeface="Arial"/>
              <a:buNone/>
            </a:pPr>
            <a:r>
              <a:t/>
            </a:r>
            <a:endParaRPr/>
          </a:p>
          <a:p>
            <a:pPr indent="-139700" lvl="0" marL="342900" rtl="0" algn="l">
              <a:spcBef>
                <a:spcPts val="640"/>
              </a:spcBef>
              <a:spcAft>
                <a:spcPts val="0"/>
              </a:spcAft>
              <a:buClr>
                <a:schemeClr val="dk1"/>
              </a:buClr>
              <a:buSzPts val="3200"/>
              <a:buFont typeface="Arial"/>
              <a:buNone/>
            </a:pPr>
            <a:r>
              <a:t/>
            </a:r>
            <a:endParaRPr/>
          </a:p>
        </p:txBody>
      </p:sp>
      <p:sp>
        <p:nvSpPr>
          <p:cNvPr id="210" name="Google Shape;210;p13"/>
          <p:cNvSpPr txBox="1"/>
          <p:nvPr>
            <p:ph idx="2" type="body"/>
          </p:nvPr>
        </p:nvSpPr>
        <p:spPr>
          <a:xfrm>
            <a:off x="5994400" y="773430"/>
            <a:ext cx="5384800" cy="4953000"/>
          </a:xfrm>
          <a:prstGeom prst="rect">
            <a:avLst/>
          </a:prstGeom>
          <a:noFill/>
          <a:ln>
            <a:noFill/>
          </a:ln>
        </p:spPr>
        <p:txBody>
          <a:bodyPr anchorCtr="0" anchor="t" bIns="45700" lIns="91425" spcFirstLastPara="1" rIns="91425" wrap="square" tIns="45700">
            <a:noAutofit/>
          </a:bodyPr>
          <a:lstStyle/>
          <a:p>
            <a:pPr indent="-254000" lvl="0" marL="342900" rtl="0" algn="l">
              <a:spcBef>
                <a:spcPts val="0"/>
              </a:spcBef>
              <a:spcAft>
                <a:spcPts val="0"/>
              </a:spcAft>
              <a:buClr>
                <a:schemeClr val="dk1"/>
              </a:buClr>
              <a:buSzPts val="1400"/>
              <a:buFont typeface="Arial"/>
              <a:buNone/>
            </a:pPr>
            <a:r>
              <a:t/>
            </a:r>
            <a:endParaRPr sz="1400"/>
          </a:p>
          <a:p>
            <a:pPr indent="-342900" lvl="0" marL="342900" rtl="0" algn="l">
              <a:spcBef>
                <a:spcPts val="280"/>
              </a:spcBef>
              <a:spcAft>
                <a:spcPts val="0"/>
              </a:spcAft>
              <a:buClr>
                <a:schemeClr val="dk1"/>
              </a:buClr>
              <a:buSzPts val="1400"/>
              <a:buFont typeface="Arial"/>
              <a:buChar char="•"/>
            </a:pPr>
            <a:r>
              <a:rPr lang="en-US" sz="1400"/>
              <a:t>Martin, Sophie (2023, Feb 3rd). “Interpretable machine learning for dementia: A systematic review”. Alzheimer’s &amp; Dementia - Wiley Online Library. DOI: https://doi.org/10.1002/alz.12948. Retrieved March 7, 2024, from https://alz-journals.onlinelibrary.wiley.com/doi/full/10.1002/alz.12948</a:t>
            </a:r>
            <a:endParaRPr sz="1400"/>
          </a:p>
          <a:p>
            <a:pPr indent="-254000" lvl="0" marL="342900" rtl="0" algn="l">
              <a:spcBef>
                <a:spcPts val="280"/>
              </a:spcBef>
              <a:spcAft>
                <a:spcPts val="0"/>
              </a:spcAft>
              <a:buClr>
                <a:schemeClr val="dk1"/>
              </a:buClr>
              <a:buSzPts val="1400"/>
              <a:buFont typeface="Arial"/>
              <a:buNone/>
            </a:pPr>
            <a:r>
              <a:t/>
            </a:r>
            <a:endParaRPr sz="1400"/>
          </a:p>
          <a:p>
            <a:pPr indent="-342900" lvl="0" marL="342900" rtl="0" algn="l">
              <a:spcBef>
                <a:spcPts val="280"/>
              </a:spcBef>
              <a:spcAft>
                <a:spcPts val="0"/>
              </a:spcAft>
              <a:buClr>
                <a:schemeClr val="dk1"/>
              </a:buClr>
              <a:buSzPts val="1400"/>
              <a:buFont typeface="Arial"/>
              <a:buChar char="•"/>
            </a:pPr>
            <a:r>
              <a:rPr lang="en-US" sz="1400"/>
              <a:t>Narkhede, Sarang (2018, June 26th). “Understanding the AUC Curve”. Towards Data Science. Retrieved March 3, 2024, from https://towardsdatascience.com/understanding-auc-roc-curve-68b2303cc9c5</a:t>
            </a:r>
            <a:endParaRPr sz="1400"/>
          </a:p>
          <a:p>
            <a:pPr indent="-254000" lvl="0" marL="342900" rtl="0" algn="l">
              <a:spcBef>
                <a:spcPts val="280"/>
              </a:spcBef>
              <a:spcAft>
                <a:spcPts val="0"/>
              </a:spcAft>
              <a:buClr>
                <a:schemeClr val="dk1"/>
              </a:buClr>
              <a:buSzPts val="1400"/>
              <a:buFont typeface="Arial"/>
              <a:buNone/>
            </a:pPr>
            <a:r>
              <a:t/>
            </a:r>
            <a:endParaRPr sz="1400"/>
          </a:p>
          <a:p>
            <a:pPr indent="-342900" lvl="0" marL="342900" rtl="0" algn="l">
              <a:spcBef>
                <a:spcPts val="280"/>
              </a:spcBef>
              <a:spcAft>
                <a:spcPts val="0"/>
              </a:spcAft>
              <a:buClr>
                <a:schemeClr val="dk1"/>
              </a:buClr>
              <a:buSzPts val="1400"/>
              <a:buFont typeface="Arial"/>
              <a:buChar char="•"/>
            </a:pPr>
            <a:r>
              <a:rPr lang="en-US" sz="1400"/>
              <a:t>OASIS Brains - Open Access Series of Imaging Studies. (n.d.). Retrieved March 1, 2024, from https://www.oasis-brains.org/</a:t>
            </a:r>
            <a:endParaRPr sz="1400"/>
          </a:p>
          <a:p>
            <a:pPr indent="-254000" lvl="0" marL="342900" rtl="0" algn="l">
              <a:spcBef>
                <a:spcPts val="280"/>
              </a:spcBef>
              <a:spcAft>
                <a:spcPts val="0"/>
              </a:spcAft>
              <a:buClr>
                <a:schemeClr val="dk1"/>
              </a:buClr>
              <a:buSzPts val="1400"/>
              <a:buFont typeface="Arial"/>
              <a:buNone/>
            </a:pPr>
            <a:r>
              <a:t/>
            </a:r>
            <a:endParaRPr sz="1400"/>
          </a:p>
          <a:p>
            <a:pPr indent="-342900" lvl="0" marL="342900" rtl="0" algn="l">
              <a:spcBef>
                <a:spcPts val="320"/>
              </a:spcBef>
              <a:spcAft>
                <a:spcPts val="0"/>
              </a:spcAft>
              <a:buClr>
                <a:schemeClr val="dk1"/>
              </a:buClr>
              <a:buSzPts val="1400"/>
              <a:buFont typeface="Arial"/>
              <a:buChar char="•"/>
            </a:pPr>
            <a:r>
              <a:rPr lang="en-US" sz="1400"/>
              <a:t>Singh-Manoux, A., &amp; Kivimäki, M. (2010). The importance of cognitive aging for understanding dementia. Age (Dordrecht, Netherlands), 32(4), </a:t>
            </a:r>
            <a:r>
              <a:rPr lang="en-US" sz="1600"/>
              <a:t>509–512. https://doi.org/10.1007/s11357-010-9147-7</a:t>
            </a:r>
            <a:endParaRPr sz="1600"/>
          </a:p>
          <a:p>
            <a:pPr indent="-241300" lvl="0" marL="342900" rtl="0" algn="l">
              <a:spcBef>
                <a:spcPts val="320"/>
              </a:spcBef>
              <a:spcAft>
                <a:spcPts val="0"/>
              </a:spcAft>
              <a:buClr>
                <a:schemeClr val="dk1"/>
              </a:buClr>
              <a:buSzPts val="1600"/>
              <a:buFont typeface="Arial"/>
              <a:buNone/>
            </a:pPr>
            <a:r>
              <a:t/>
            </a:r>
            <a:endParaRPr sz="1600"/>
          </a:p>
          <a:p>
            <a:pPr indent="0" lvl="0" marL="0" rtl="0" algn="l">
              <a:spcBef>
                <a:spcPts val="640"/>
              </a:spcBef>
              <a:spcAft>
                <a:spcPts val="0"/>
              </a:spcAft>
              <a:buClr>
                <a:schemeClr val="dk1"/>
              </a:buClr>
              <a:buSzPts val="3200"/>
              <a:buFont typeface="Arial"/>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14"/>
          <p:cNvSpPr txBox="1"/>
          <p:nvPr>
            <p:ph type="title"/>
          </p:nvPr>
        </p:nvSpPr>
        <p:spPr>
          <a:xfrm>
            <a:off x="609600" y="190500"/>
            <a:ext cx="10972800" cy="58261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Acknowledgement:</a:t>
            </a:r>
            <a:endParaRPr/>
          </a:p>
        </p:txBody>
      </p:sp>
      <p:sp>
        <p:nvSpPr>
          <p:cNvPr id="216" name="Google Shape;216;p14"/>
          <p:cNvSpPr txBox="1"/>
          <p:nvPr>
            <p:ph idx="1" type="body"/>
          </p:nvPr>
        </p:nvSpPr>
        <p:spPr>
          <a:xfrm>
            <a:off x="609600" y="1174750"/>
            <a:ext cx="9628505" cy="4953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600"/>
              <a:buFont typeface="Arial"/>
              <a:buNone/>
            </a:pPr>
            <a:r>
              <a:rPr lang="en-US" sz="1600"/>
              <a:t>When publishing findings that benefit from OASIS data, please include the following grant numbers in the acknowledgements section and in the associated Pubmed Central submission: P50 AG05681, P01 AG03991, R01 AG021910, P20 MH071616, U24 RR0213</a:t>
            </a:r>
            <a:endParaRPr sz="1600"/>
          </a:p>
          <a:p>
            <a:pPr indent="0" lvl="0" marL="0" rtl="0" algn="l">
              <a:spcBef>
                <a:spcPts val="320"/>
              </a:spcBef>
              <a:spcAft>
                <a:spcPts val="0"/>
              </a:spcAft>
              <a:buClr>
                <a:schemeClr val="dk1"/>
              </a:buClr>
              <a:buSzPts val="1600"/>
              <a:buFont typeface="Arial"/>
              <a:buNone/>
            </a:pPr>
            <a:r>
              <a:t/>
            </a:r>
            <a:endParaRPr sz="1600"/>
          </a:p>
          <a:p>
            <a:pPr indent="0" lvl="0" marL="0" rtl="0" algn="l">
              <a:spcBef>
                <a:spcPts val="320"/>
              </a:spcBef>
              <a:spcAft>
                <a:spcPts val="0"/>
              </a:spcAft>
              <a:buClr>
                <a:schemeClr val="dk1"/>
              </a:buClr>
              <a:buSzPts val="1600"/>
              <a:buFont typeface="Arial"/>
              <a:buNone/>
            </a:pPr>
            <a:r>
              <a:rPr lang="en-US" sz="1600"/>
              <a:t>You will acknowledge the use of OASIS data and data derived from OASIS data when publicly presenting any results or algorithms that benefited from their use. Papers, book chapters, books, posters, oral presentations, and all other printed and digital presentations of results derived from OASIS data should contain the following:</a:t>
            </a:r>
            <a:endParaRPr sz="1600"/>
          </a:p>
          <a:p>
            <a:pPr indent="-241300" lvl="0" marL="342900" rtl="0" algn="l">
              <a:spcBef>
                <a:spcPts val="320"/>
              </a:spcBef>
              <a:spcAft>
                <a:spcPts val="0"/>
              </a:spcAft>
              <a:buClr>
                <a:schemeClr val="dk1"/>
              </a:buClr>
              <a:buSzPts val="1600"/>
              <a:buFont typeface="Arial"/>
              <a:buNone/>
            </a:pPr>
            <a:r>
              <a:t/>
            </a:r>
            <a:endParaRPr sz="1600"/>
          </a:p>
          <a:p>
            <a:pPr indent="-342900" lvl="0" marL="342900" rtl="0" algn="l">
              <a:spcBef>
                <a:spcPts val="320"/>
              </a:spcBef>
              <a:spcAft>
                <a:spcPts val="0"/>
              </a:spcAft>
              <a:buClr>
                <a:schemeClr val="dk1"/>
              </a:buClr>
              <a:buSzPts val="1600"/>
              <a:buFont typeface="Arial"/>
              <a:buChar char="•"/>
            </a:pPr>
            <a:r>
              <a:rPr lang="en-US" sz="1600"/>
              <a:t>Acknowledgments: "Data were provided by OASIS-2: Longitudinal: https://doi.org/10.1162/jocn.2009.21407</a:t>
            </a:r>
            <a:endParaRPr sz="1600"/>
          </a:p>
          <a:p>
            <a:pPr indent="-241300" lvl="0" marL="342900" rtl="0" algn="l">
              <a:spcBef>
                <a:spcPts val="320"/>
              </a:spcBef>
              <a:spcAft>
                <a:spcPts val="0"/>
              </a:spcAft>
              <a:buClr>
                <a:schemeClr val="dk1"/>
              </a:buClr>
              <a:buSzPts val="1600"/>
              <a:buFont typeface="Arial"/>
              <a:buNone/>
            </a:pPr>
            <a:r>
              <a:t/>
            </a:r>
            <a:endParaRPr sz="1600"/>
          </a:p>
          <a:p>
            <a:pPr indent="-342900" lvl="0" marL="342900" rtl="0" algn="l">
              <a:spcBef>
                <a:spcPts val="320"/>
              </a:spcBef>
              <a:spcAft>
                <a:spcPts val="0"/>
              </a:spcAft>
              <a:buClr>
                <a:schemeClr val="dk1"/>
              </a:buClr>
              <a:buSzPts val="1600"/>
              <a:buFont typeface="Arial"/>
              <a:buChar char="•"/>
            </a:pPr>
            <a:r>
              <a:rPr lang="en-US" sz="1600"/>
              <a:t>OASIS-2: Longitudinal: Principal Investigators: D. Marcus, R, Buckner, J. Csernansky, J. Morris; P50 AG05681, P01 AG03991, P01 AG026276, R01 AG021910, P20 MH071616, U24 RR021382</a:t>
            </a:r>
            <a:endParaRPr sz="1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mt="20000"/>
          </a:blip>
          <a:stretch>
            <a:fillRect/>
          </a:stretch>
        </a:blipFill>
      </p:bgPr>
    </p:bg>
    <p:spTree>
      <p:nvGrpSpPr>
        <p:cNvPr id="95" name="Shape 95"/>
        <p:cNvGrpSpPr/>
        <p:nvPr/>
      </p:nvGrpSpPr>
      <p:grpSpPr>
        <a:xfrm>
          <a:off x="0" y="0"/>
          <a:ext cx="0" cy="0"/>
          <a:chOff x="0" y="0"/>
          <a:chExt cx="0" cy="0"/>
        </a:xfrm>
      </p:grpSpPr>
      <p:pic>
        <p:nvPicPr>
          <p:cNvPr id="96" name="Google Shape;96;p2"/>
          <p:cNvPicPr preferRelativeResize="0"/>
          <p:nvPr>
            <p:ph idx="1" type="body"/>
          </p:nvPr>
        </p:nvPicPr>
        <p:blipFill rotWithShape="1">
          <a:blip r:embed="rId3">
            <a:alphaModFix amt="20000"/>
          </a:blip>
          <a:srcRect b="0" l="0" r="0" t="0"/>
          <a:stretch/>
        </p:blipFill>
        <p:spPr>
          <a:xfrm>
            <a:off x="582930" y="1050290"/>
            <a:ext cx="11609070" cy="5452110"/>
          </a:xfrm>
          <a:prstGeom prst="rect">
            <a:avLst/>
          </a:prstGeom>
          <a:noFill/>
          <a:ln>
            <a:noFill/>
          </a:ln>
        </p:spPr>
      </p:pic>
      <p:sp>
        <p:nvSpPr>
          <p:cNvPr id="97" name="Google Shape;97;p2"/>
          <p:cNvSpPr txBox="1"/>
          <p:nvPr/>
        </p:nvSpPr>
        <p:spPr>
          <a:xfrm>
            <a:off x="1974215" y="213995"/>
            <a:ext cx="9410065" cy="64516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3600" u="none" cap="none" strike="noStrike">
                <a:solidFill>
                  <a:schemeClr val="dk1"/>
                </a:solidFill>
                <a:latin typeface="Arial"/>
                <a:ea typeface="Arial"/>
                <a:cs typeface="Arial"/>
                <a:sym typeface="Arial"/>
              </a:rPr>
              <a:t>Introduction</a:t>
            </a:r>
            <a:r>
              <a:rPr b="0" i="0" lang="en-US" sz="3600" u="none" cap="none" strike="noStrike">
                <a:solidFill>
                  <a:schemeClr val="dk1"/>
                </a:solidFill>
                <a:latin typeface="Arial"/>
                <a:ea typeface="Arial"/>
                <a:cs typeface="Arial"/>
                <a:sym typeface="Arial"/>
              </a:rPr>
              <a:t>: </a:t>
            </a:r>
            <a:r>
              <a:rPr b="0" i="1" lang="en-US" sz="3600" u="none" cap="none" strike="noStrike">
                <a:solidFill>
                  <a:schemeClr val="dk1"/>
                </a:solidFill>
                <a:latin typeface="Arial"/>
                <a:ea typeface="Arial"/>
                <a:cs typeface="Arial"/>
                <a:sym typeface="Arial"/>
              </a:rPr>
              <a:t>What is Dementia?</a:t>
            </a:r>
            <a:endParaRPr i="1" sz="3600">
              <a:solidFill>
                <a:schemeClr val="dk1"/>
              </a:solidFill>
              <a:latin typeface="Arial"/>
              <a:ea typeface="Arial"/>
              <a:cs typeface="Arial"/>
              <a:sym typeface="Arial"/>
            </a:endParaRPr>
          </a:p>
        </p:txBody>
      </p:sp>
      <p:sp>
        <p:nvSpPr>
          <p:cNvPr id="98" name="Google Shape;98;p2"/>
          <p:cNvSpPr txBox="1"/>
          <p:nvPr/>
        </p:nvSpPr>
        <p:spPr>
          <a:xfrm>
            <a:off x="676275" y="1934210"/>
            <a:ext cx="3198495" cy="175323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Impairment to memory and other cognitive abilities, which interferes with daily life. Dementia is caused by abnormal alterations in the brain (alz.org, n.d.). </a:t>
            </a:r>
            <a:endParaRPr sz="1800">
              <a:solidFill>
                <a:schemeClr val="dk1"/>
              </a:solidFill>
              <a:latin typeface="Arial"/>
              <a:ea typeface="Arial"/>
              <a:cs typeface="Arial"/>
              <a:sym typeface="Arial"/>
            </a:endParaRPr>
          </a:p>
        </p:txBody>
      </p:sp>
      <p:sp>
        <p:nvSpPr>
          <p:cNvPr id="99" name="Google Shape;99;p2"/>
          <p:cNvSpPr txBox="1"/>
          <p:nvPr/>
        </p:nvSpPr>
        <p:spPr>
          <a:xfrm>
            <a:off x="7346315" y="3674110"/>
            <a:ext cx="2835275" cy="9937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u="sng">
                <a:solidFill>
                  <a:schemeClr val="dk1"/>
                </a:solidFill>
                <a:highlight>
                  <a:srgbClr val="FFFF00"/>
                </a:highlight>
                <a:latin typeface="Arial"/>
                <a:ea typeface="Arial"/>
                <a:cs typeface="Arial"/>
                <a:sym typeface="Arial"/>
              </a:rPr>
              <a:t>Can Machine Learning (ML) assist clinicians with making a Diagnosis? </a:t>
            </a:r>
            <a:r>
              <a:rPr lang="en-US" sz="1800">
                <a:solidFill>
                  <a:schemeClr val="dk1"/>
                </a:solidFill>
                <a:latin typeface="Arial"/>
                <a:ea typeface="Arial"/>
                <a:cs typeface="Arial"/>
                <a:sym typeface="Arial"/>
              </a:rPr>
              <a:t> </a:t>
            </a:r>
            <a:r>
              <a:rPr b="1" lang="en-US" sz="1800">
                <a:solidFill>
                  <a:schemeClr val="dk1"/>
                </a:solidFill>
                <a:latin typeface="Arial"/>
                <a:ea typeface="Arial"/>
                <a:cs typeface="Arial"/>
                <a:sym typeface="Arial"/>
              </a:rPr>
              <a:t>ML is fulfilling a growing need for medical diagnostic tools. And, it often either matches, or exceeds, clinician diagnostic performance (Martin, 2023).</a:t>
            </a:r>
            <a:endParaRPr b="1" sz="1800">
              <a:solidFill>
                <a:schemeClr val="dk1"/>
              </a:solidFill>
              <a:latin typeface="Arial"/>
              <a:ea typeface="Arial"/>
              <a:cs typeface="Arial"/>
              <a:sym typeface="Arial"/>
            </a:endParaRPr>
          </a:p>
          <a:p>
            <a:pPr indent="0" lvl="0" marL="0" marR="0" rtl="0" algn="l">
              <a:spcBef>
                <a:spcPts val="0"/>
              </a:spcBef>
              <a:spcAft>
                <a:spcPts val="0"/>
              </a:spcAft>
              <a:buNone/>
            </a:pPr>
            <a:r>
              <a:t/>
            </a:r>
            <a:endParaRPr b="1" sz="1800">
              <a:solidFill>
                <a:schemeClr val="dk1"/>
              </a:solidFill>
              <a:latin typeface="Arial"/>
              <a:ea typeface="Arial"/>
              <a:cs typeface="Arial"/>
              <a:sym typeface="Arial"/>
            </a:endParaRPr>
          </a:p>
        </p:txBody>
      </p:sp>
      <p:sp>
        <p:nvSpPr>
          <p:cNvPr id="100" name="Google Shape;100;p2"/>
          <p:cNvSpPr txBox="1"/>
          <p:nvPr/>
        </p:nvSpPr>
        <p:spPr>
          <a:xfrm flipH="1" rot="10800000">
            <a:off x="1016635" y="3819525"/>
            <a:ext cx="2979420" cy="76200"/>
          </a:xfrm>
          <a:prstGeom prst="rect">
            <a:avLst/>
          </a:prstGeom>
          <a:solidFill>
            <a:srgbClr val="00B0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1" name="Google Shape;101;p2"/>
          <p:cNvSpPr txBox="1"/>
          <p:nvPr/>
        </p:nvSpPr>
        <p:spPr>
          <a:xfrm flipH="1" rot="10800000">
            <a:off x="800100" y="4027805"/>
            <a:ext cx="2262505" cy="76835"/>
          </a:xfrm>
          <a:prstGeom prst="rect">
            <a:avLst/>
          </a:prstGeom>
          <a:solidFill>
            <a:srgbClr val="00B0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2" name="Google Shape;102;p2"/>
          <p:cNvSpPr txBox="1"/>
          <p:nvPr/>
        </p:nvSpPr>
        <p:spPr>
          <a:xfrm flipH="1" rot="10800000">
            <a:off x="6887845" y="2912745"/>
            <a:ext cx="2979420" cy="76200"/>
          </a:xfrm>
          <a:prstGeom prst="rect">
            <a:avLst/>
          </a:prstGeom>
          <a:solidFill>
            <a:srgbClr val="00B0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3" name="Google Shape;103;p2"/>
          <p:cNvSpPr txBox="1"/>
          <p:nvPr/>
        </p:nvSpPr>
        <p:spPr>
          <a:xfrm flipH="1" rot="-5400000">
            <a:off x="3703955" y="4414520"/>
            <a:ext cx="4084320" cy="91440"/>
          </a:xfrm>
          <a:prstGeom prst="rect">
            <a:avLst/>
          </a:prstGeom>
          <a:solidFill>
            <a:srgbClr val="00B0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pic>
        <p:nvPicPr>
          <p:cNvPr id="104" name="Google Shape;104;p2"/>
          <p:cNvPicPr preferRelativeResize="0"/>
          <p:nvPr/>
        </p:nvPicPr>
        <p:blipFill rotWithShape="1">
          <a:blip r:embed="rId4">
            <a:alphaModFix amt="40000"/>
          </a:blip>
          <a:srcRect b="30603" l="17366" r="36064" t="15704"/>
          <a:stretch/>
        </p:blipFill>
        <p:spPr>
          <a:xfrm>
            <a:off x="676275" y="4328160"/>
            <a:ext cx="3042920" cy="2243455"/>
          </a:xfrm>
          <a:prstGeom prst="rect">
            <a:avLst/>
          </a:prstGeom>
          <a:solidFill>
            <a:srgbClr val="BFBFBF">
              <a:alpha val="0"/>
            </a:srgbClr>
          </a:solidFill>
          <a:ln>
            <a:noFill/>
          </a:ln>
        </p:spPr>
      </p:pic>
      <p:sp>
        <p:nvSpPr>
          <p:cNvPr id="105" name="Google Shape;105;p2"/>
          <p:cNvSpPr txBox="1"/>
          <p:nvPr/>
        </p:nvSpPr>
        <p:spPr>
          <a:xfrm>
            <a:off x="7346315" y="3319145"/>
            <a:ext cx="3030220" cy="368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u="sng">
                <a:solidFill>
                  <a:srgbClr val="012D86"/>
                </a:solidFill>
                <a:latin typeface="Arial"/>
                <a:ea typeface="Arial"/>
                <a:cs typeface="Arial"/>
                <a:sym typeface="Arial"/>
              </a:rPr>
              <a:t>Question</a:t>
            </a:r>
            <a:r>
              <a:rPr b="1" lang="en-US" sz="1800" u="sng">
                <a:solidFill>
                  <a:srgbClr val="00CCA3"/>
                </a:solidFill>
                <a:latin typeface="Arial"/>
                <a:ea typeface="Arial"/>
                <a:cs typeface="Arial"/>
                <a:sym typeface="Arial"/>
              </a:rPr>
              <a:t>:</a:t>
            </a:r>
            <a:endParaRPr b="1" sz="1800" u="sng">
              <a:solidFill>
                <a:srgbClr val="00CCA3"/>
              </a:solidFill>
              <a:latin typeface="Arial"/>
              <a:ea typeface="Arial"/>
              <a:cs typeface="Arial"/>
              <a:sym typeface="Arial"/>
            </a:endParaRPr>
          </a:p>
        </p:txBody>
      </p:sp>
      <p:sp>
        <p:nvSpPr>
          <p:cNvPr id="106" name="Google Shape;106;p2"/>
          <p:cNvSpPr txBox="1"/>
          <p:nvPr/>
        </p:nvSpPr>
        <p:spPr>
          <a:xfrm>
            <a:off x="582930" y="1565910"/>
            <a:ext cx="1343660" cy="368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accent1"/>
                </a:solidFill>
                <a:latin typeface="Arial"/>
                <a:ea typeface="Arial"/>
                <a:cs typeface="Arial"/>
                <a:sym typeface="Arial"/>
              </a:rPr>
              <a:t>Definition</a:t>
            </a:r>
            <a:r>
              <a:rPr lang="en-US" sz="1800">
                <a:solidFill>
                  <a:schemeClr val="dk1"/>
                </a:solidFill>
                <a:latin typeface="Arial"/>
                <a:ea typeface="Arial"/>
                <a:cs typeface="Arial"/>
                <a:sym typeface="Arial"/>
              </a:rPr>
              <a:t>:</a:t>
            </a:r>
            <a:endParaRPr sz="1800">
              <a:solidFill>
                <a:schemeClr val="dk1"/>
              </a:solidFill>
              <a:latin typeface="Arial"/>
              <a:ea typeface="Arial"/>
              <a:cs typeface="Arial"/>
              <a:sym typeface="Arial"/>
            </a:endParaRPr>
          </a:p>
        </p:txBody>
      </p:sp>
      <p:sp>
        <p:nvSpPr>
          <p:cNvPr id="107" name="Google Shape;107;p2"/>
          <p:cNvSpPr txBox="1"/>
          <p:nvPr/>
        </p:nvSpPr>
        <p:spPr>
          <a:xfrm flipH="1" rot="-5400000">
            <a:off x="5529580" y="5511800"/>
            <a:ext cx="1905000" cy="76200"/>
          </a:xfrm>
          <a:prstGeom prst="rect">
            <a:avLst/>
          </a:prstGeom>
          <a:solidFill>
            <a:srgbClr val="00B0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8" name="Google Shape;108;p2"/>
          <p:cNvSpPr txBox="1"/>
          <p:nvPr/>
        </p:nvSpPr>
        <p:spPr>
          <a:xfrm flipH="1" rot="10800000">
            <a:off x="7773035" y="3192145"/>
            <a:ext cx="2979420" cy="76200"/>
          </a:xfrm>
          <a:prstGeom prst="rect">
            <a:avLst/>
          </a:prstGeom>
          <a:solidFill>
            <a:srgbClr val="00B0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2" name="Shape 112"/>
        <p:cNvGrpSpPr/>
        <p:nvPr/>
      </p:nvGrpSpPr>
      <p:grpSpPr>
        <a:xfrm>
          <a:off x="0" y="0"/>
          <a:ext cx="0" cy="0"/>
          <a:chOff x="0" y="0"/>
          <a:chExt cx="0" cy="0"/>
        </a:xfrm>
      </p:grpSpPr>
      <p:pic>
        <p:nvPicPr>
          <p:cNvPr id="113" name="Google Shape;113;p3"/>
          <p:cNvPicPr preferRelativeResize="0"/>
          <p:nvPr>
            <p:ph idx="1" type="body"/>
          </p:nvPr>
        </p:nvPicPr>
        <p:blipFill rotWithShape="1">
          <a:blip r:embed="rId3">
            <a:alphaModFix amt="20000"/>
          </a:blip>
          <a:srcRect b="0" l="0" r="0" t="0"/>
          <a:stretch/>
        </p:blipFill>
        <p:spPr>
          <a:xfrm>
            <a:off x="2857500" y="1045845"/>
            <a:ext cx="5599430" cy="4953000"/>
          </a:xfrm>
          <a:prstGeom prst="rect">
            <a:avLst/>
          </a:prstGeom>
          <a:noFill/>
          <a:ln>
            <a:noFill/>
          </a:ln>
        </p:spPr>
      </p:pic>
      <p:sp>
        <p:nvSpPr>
          <p:cNvPr id="114" name="Google Shape;114;p3"/>
          <p:cNvSpPr txBox="1"/>
          <p:nvPr>
            <p:ph type="title"/>
          </p:nvPr>
        </p:nvSpPr>
        <p:spPr>
          <a:xfrm>
            <a:off x="609600" y="190500"/>
            <a:ext cx="10972800" cy="58261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b="1" lang="en-US"/>
              <a:t>What is MLP?</a:t>
            </a:r>
            <a:endParaRPr b="1"/>
          </a:p>
        </p:txBody>
      </p:sp>
      <p:sp>
        <p:nvSpPr>
          <p:cNvPr id="115" name="Google Shape;115;p3"/>
          <p:cNvSpPr txBox="1"/>
          <p:nvPr/>
        </p:nvSpPr>
        <p:spPr>
          <a:xfrm>
            <a:off x="609600" y="1174750"/>
            <a:ext cx="3616325" cy="37077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chemeClr val="dk1"/>
                </a:solidFill>
                <a:latin typeface="Arial"/>
                <a:ea typeface="Arial"/>
                <a:cs typeface="Arial"/>
                <a:sym typeface="Arial"/>
              </a:rPr>
              <a:t>MLP, or </a:t>
            </a:r>
            <a:r>
              <a:rPr b="1" lang="en-US" sz="1800">
                <a:solidFill>
                  <a:schemeClr val="dk1"/>
                </a:solidFill>
              </a:rPr>
              <a:t>Multilayer</a:t>
            </a:r>
            <a:r>
              <a:rPr b="1" lang="en-US" sz="1800">
                <a:solidFill>
                  <a:schemeClr val="dk1"/>
                </a:solidFill>
                <a:latin typeface="Arial"/>
                <a:ea typeface="Arial"/>
                <a:cs typeface="Arial"/>
                <a:sym typeface="Arial"/>
              </a:rPr>
              <a:t> Perceptrons, is a form of ‘</a:t>
            </a:r>
            <a:r>
              <a:rPr b="1" lang="en-US" sz="1800">
                <a:solidFill>
                  <a:schemeClr val="dk1"/>
                </a:solidFill>
              </a:rPr>
              <a:t>Artificial</a:t>
            </a:r>
            <a:r>
              <a:rPr b="1" lang="en-US" sz="1800">
                <a:solidFill>
                  <a:schemeClr val="dk1"/>
                </a:solidFill>
                <a:latin typeface="Arial"/>
                <a:ea typeface="Arial"/>
                <a:cs typeface="Arial"/>
                <a:sym typeface="Arial"/>
              </a:rPr>
              <a:t> Neural Network’, or ‘ANN’. And, these ‘Networks’ conduct information processing as if they were like neurons in a brain! Important signals are given more weight; and, more ‘layers’ of neurons are added whenever complicated information needs to be processed (Jaiswal, 2024). </a:t>
            </a:r>
            <a:endParaRPr sz="1800">
              <a:solidFill>
                <a:schemeClr val="dk1"/>
              </a:solidFill>
              <a:latin typeface="Arial"/>
              <a:ea typeface="Arial"/>
              <a:cs typeface="Arial"/>
              <a:sym typeface="Arial"/>
            </a:endParaRPr>
          </a:p>
        </p:txBody>
      </p:sp>
      <p:sp>
        <p:nvSpPr>
          <p:cNvPr id="116" name="Google Shape;116;p3"/>
          <p:cNvSpPr txBox="1"/>
          <p:nvPr/>
        </p:nvSpPr>
        <p:spPr>
          <a:xfrm flipH="1" rot="-5400000">
            <a:off x="-1958022" y="3390582"/>
            <a:ext cx="4547235" cy="76200"/>
          </a:xfrm>
          <a:prstGeom prst="rect">
            <a:avLst/>
          </a:prstGeom>
          <a:solidFill>
            <a:srgbClr val="D8D8D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7" name="Google Shape;117;p3"/>
          <p:cNvSpPr txBox="1"/>
          <p:nvPr/>
        </p:nvSpPr>
        <p:spPr>
          <a:xfrm flipH="1" rot="5400000">
            <a:off x="5714365" y="4791075"/>
            <a:ext cx="3347720" cy="106680"/>
          </a:xfrm>
          <a:prstGeom prst="rect">
            <a:avLst/>
          </a:prstGeom>
          <a:solidFill>
            <a:srgbClr val="D8D8D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8" name="Google Shape;118;p3"/>
          <p:cNvSpPr txBox="1"/>
          <p:nvPr/>
        </p:nvSpPr>
        <p:spPr>
          <a:xfrm>
            <a:off x="7747635" y="3148330"/>
            <a:ext cx="3634105" cy="336994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chemeClr val="dk1"/>
                </a:solidFill>
                <a:latin typeface="Arial"/>
                <a:ea typeface="Arial"/>
                <a:cs typeface="Arial"/>
                <a:sym typeface="Arial"/>
              </a:rPr>
              <a:t>Hopefully, the output of MLP will provide a decision, or label/classification, for Dementia diagnoses </a:t>
            </a:r>
            <a:endParaRPr b="1" sz="1800">
              <a:solidFill>
                <a:schemeClr val="dk1"/>
              </a:solidFill>
              <a:latin typeface="Arial"/>
              <a:ea typeface="Arial"/>
              <a:cs typeface="Arial"/>
              <a:sym typeface="Arial"/>
            </a:endParaRPr>
          </a:p>
          <a:p>
            <a:pPr indent="0" lvl="0" marL="0" marR="0" rtl="0" algn="l">
              <a:spcBef>
                <a:spcPts val="0"/>
              </a:spcBef>
              <a:spcAft>
                <a:spcPts val="0"/>
              </a:spcAft>
              <a:buNone/>
            </a:pPr>
            <a:r>
              <a:t/>
            </a:r>
            <a:endParaRPr b="1" sz="1800">
              <a:solidFill>
                <a:schemeClr val="dk1"/>
              </a:solidFill>
              <a:latin typeface="Arial"/>
              <a:ea typeface="Arial"/>
              <a:cs typeface="Arial"/>
              <a:sym typeface="Arial"/>
            </a:endParaRPr>
          </a:p>
          <a:p>
            <a:pPr indent="0" lvl="0" marL="0" marR="0" rtl="0" algn="l">
              <a:spcBef>
                <a:spcPts val="0"/>
              </a:spcBef>
              <a:spcAft>
                <a:spcPts val="0"/>
              </a:spcAft>
              <a:buNone/>
            </a:pPr>
            <a:r>
              <a:rPr b="1" lang="en-US" sz="1800">
                <a:solidFill>
                  <a:schemeClr val="dk1"/>
                </a:solidFill>
                <a:latin typeface="Arial"/>
                <a:ea typeface="Arial"/>
                <a:cs typeface="Arial"/>
                <a:sym typeface="Arial"/>
              </a:rPr>
              <a:t>In this case, the desired outcome would be an MLP model with a classification accuracy over 70%, which is what was achieved with previous models (Klymentiev, 2018).</a:t>
            </a:r>
            <a:r>
              <a:rPr lang="en-US" sz="1800">
                <a:solidFill>
                  <a:schemeClr val="dk1"/>
                </a:solidFill>
                <a:latin typeface="Arial"/>
                <a:ea typeface="Arial"/>
                <a:cs typeface="Arial"/>
                <a:sym typeface="Arial"/>
              </a:rPr>
              <a:t> </a:t>
            </a:r>
            <a:endParaRPr sz="1800">
              <a:solidFill>
                <a:schemeClr val="dk1"/>
              </a:solidFill>
              <a:latin typeface="Arial"/>
              <a:ea typeface="Arial"/>
              <a:cs typeface="Arial"/>
              <a:sym typeface="Arial"/>
            </a:endParaRPr>
          </a:p>
        </p:txBody>
      </p:sp>
      <p:sp>
        <p:nvSpPr>
          <p:cNvPr id="119" name="Google Shape;119;p3"/>
          <p:cNvSpPr txBox="1"/>
          <p:nvPr/>
        </p:nvSpPr>
        <p:spPr>
          <a:xfrm flipH="1">
            <a:off x="8747760" y="2792730"/>
            <a:ext cx="3347720" cy="106680"/>
          </a:xfrm>
          <a:prstGeom prst="rect">
            <a:avLst/>
          </a:prstGeom>
          <a:solidFill>
            <a:srgbClr val="D8D8D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20" name="Google Shape;120;p3"/>
          <p:cNvSpPr txBox="1"/>
          <p:nvPr/>
        </p:nvSpPr>
        <p:spPr>
          <a:xfrm flipH="1">
            <a:off x="749300" y="5998845"/>
            <a:ext cx="3347720" cy="106680"/>
          </a:xfrm>
          <a:prstGeom prst="rect">
            <a:avLst/>
          </a:prstGeom>
          <a:solidFill>
            <a:srgbClr val="D8D8D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pic>
        <p:nvPicPr>
          <p:cNvPr id="121" name="Google Shape;121;p3"/>
          <p:cNvPicPr preferRelativeResize="0"/>
          <p:nvPr/>
        </p:nvPicPr>
        <p:blipFill rotWithShape="1">
          <a:blip r:embed="rId4">
            <a:alphaModFix/>
          </a:blip>
          <a:srcRect b="8713" l="0" r="29859" t="0"/>
          <a:stretch/>
        </p:blipFill>
        <p:spPr>
          <a:xfrm>
            <a:off x="8002270" y="109220"/>
            <a:ext cx="3487420" cy="2434590"/>
          </a:xfrm>
          <a:prstGeom prst="rect">
            <a:avLst/>
          </a:prstGeom>
          <a:noFill/>
          <a:ln>
            <a:noFill/>
          </a:ln>
        </p:spPr>
      </p:pic>
      <p:sp>
        <p:nvSpPr>
          <p:cNvPr id="122" name="Google Shape;122;p3"/>
          <p:cNvSpPr txBox="1"/>
          <p:nvPr/>
        </p:nvSpPr>
        <p:spPr>
          <a:xfrm flipH="1">
            <a:off x="749300" y="5387340"/>
            <a:ext cx="3347720" cy="106680"/>
          </a:xfrm>
          <a:prstGeom prst="rect">
            <a:avLst/>
          </a:prstGeom>
          <a:solidFill>
            <a:srgbClr val="D8D8D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4"/>
          <p:cNvSpPr txBox="1"/>
          <p:nvPr>
            <p:ph type="title"/>
          </p:nvPr>
        </p:nvSpPr>
        <p:spPr>
          <a:xfrm>
            <a:off x="351790" y="190500"/>
            <a:ext cx="10972800" cy="58261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b="1" lang="en-US"/>
              <a:t>About the DataSet:</a:t>
            </a:r>
            <a:endParaRPr b="1"/>
          </a:p>
        </p:txBody>
      </p:sp>
      <p:pic>
        <p:nvPicPr>
          <p:cNvPr id="128" name="Google Shape;128;p4"/>
          <p:cNvPicPr preferRelativeResize="0"/>
          <p:nvPr>
            <p:ph idx="1" type="body"/>
          </p:nvPr>
        </p:nvPicPr>
        <p:blipFill rotWithShape="1">
          <a:blip r:embed="rId3">
            <a:alphaModFix amt="80000"/>
          </a:blip>
          <a:srcRect b="0" l="0" r="0" t="0"/>
          <a:stretch/>
        </p:blipFill>
        <p:spPr>
          <a:xfrm>
            <a:off x="351790" y="3221355"/>
            <a:ext cx="10095865" cy="3083560"/>
          </a:xfrm>
          <a:prstGeom prst="rect">
            <a:avLst/>
          </a:prstGeom>
          <a:blipFill rotWithShape="1">
            <a:blip r:embed="rId4">
              <a:alphaModFix/>
            </a:blip>
            <a:tile algn="tl" flip="none" tx="0" sx="100000" ty="0" sy="100000"/>
          </a:blipFill>
          <a:ln>
            <a:noFill/>
          </a:ln>
        </p:spPr>
      </p:pic>
      <p:sp>
        <p:nvSpPr>
          <p:cNvPr id="129" name="Google Shape;129;p4"/>
          <p:cNvSpPr txBox="1"/>
          <p:nvPr/>
        </p:nvSpPr>
        <p:spPr>
          <a:xfrm>
            <a:off x="450215" y="1034415"/>
            <a:ext cx="10735310" cy="396049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The dataset was obtained from an open-source University platform called Oasis. And their website provides MRI, clinical assessment and questionnaire metrics from participants enrolled in brain imaging studies around 2010. One-hundred-and-fifty right-handed subjects, from ages sixty to ninety-six, were repeatedly scanned (via MRI) and asked to complete cognitive impairment assessments over the course of a year. The participants also submitted answers to questions relating to socio-economic status (SES) and their level-of-education (EDUC). Each encounter with a subject required an imaging scan and the completion of a dementia evaluation - called MMSE (https://www.oasis-brains.org/). </a:t>
            </a:r>
            <a:endParaRPr sz="1800">
              <a:solidFill>
                <a:schemeClr val="dk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5"/>
          <p:cNvSpPr txBox="1"/>
          <p:nvPr>
            <p:ph type="title"/>
          </p:nvPr>
        </p:nvSpPr>
        <p:spPr>
          <a:xfrm>
            <a:off x="609600" y="190500"/>
            <a:ext cx="10972800" cy="58261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pic>
        <p:nvPicPr>
          <p:cNvPr id="135" name="Google Shape;135;p5"/>
          <p:cNvPicPr preferRelativeResize="0"/>
          <p:nvPr>
            <p:ph idx="1" type="body"/>
          </p:nvPr>
        </p:nvPicPr>
        <p:blipFill rotWithShape="1">
          <a:blip r:embed="rId3">
            <a:alphaModFix/>
          </a:blip>
          <a:srcRect b="0" l="0" r="0" t="0"/>
          <a:stretch/>
        </p:blipFill>
        <p:spPr>
          <a:xfrm>
            <a:off x="0" y="635"/>
            <a:ext cx="10664190" cy="685736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6"/>
          <p:cNvSpPr txBox="1"/>
          <p:nvPr>
            <p:ph type="title"/>
          </p:nvPr>
        </p:nvSpPr>
        <p:spPr>
          <a:xfrm>
            <a:off x="609600" y="190500"/>
            <a:ext cx="10972800" cy="58261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b="1" lang="en-US"/>
              <a:t>About the DataSet (Continued)..</a:t>
            </a:r>
            <a:endParaRPr b="1"/>
          </a:p>
        </p:txBody>
      </p:sp>
      <p:sp>
        <p:nvSpPr>
          <p:cNvPr id="141" name="Google Shape;141;p6"/>
          <p:cNvSpPr txBox="1"/>
          <p:nvPr>
            <p:ph idx="1" type="body"/>
          </p:nvPr>
        </p:nvSpPr>
        <p:spPr>
          <a:xfrm>
            <a:off x="197485" y="865505"/>
            <a:ext cx="10972800" cy="447548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3200"/>
              <a:buFont typeface="Arial"/>
              <a:buNone/>
            </a:pPr>
            <a:r>
              <a:rPr lang="en-US"/>
              <a:t>- CDR: (</a:t>
            </a:r>
            <a:r>
              <a:rPr i="1" lang="en-US">
                <a:highlight>
                  <a:srgbClr val="FFFF00"/>
                </a:highlight>
              </a:rPr>
              <a:t>the Target</a:t>
            </a:r>
            <a:r>
              <a:rPr lang="en-US"/>
              <a:t>) is a scale indicating the level of a subject’s cognitive impairment. A clinician will determine a rating based upon the information they have on the testee. A rating of ‘0’ would be indicative of no noticeable cognitive impairment. A rating of  ‘.5’ would be ‘very mild’, a rating of ‘1’ would be ‘mild’, ‘2’ indicates ‘moderate’ dementia and ‘3’ would be ‘severe’ (Washington University, n.d.) </a:t>
            </a:r>
            <a:endParaRPr/>
          </a:p>
          <a:p>
            <a:pPr indent="-139700" lvl="0" marL="342900" rtl="0" algn="l">
              <a:spcBef>
                <a:spcPts val="640"/>
              </a:spcBef>
              <a:spcAft>
                <a:spcPts val="0"/>
              </a:spcAft>
              <a:buClr>
                <a:schemeClr val="dk1"/>
              </a:buClr>
              <a:buSzPts val="3200"/>
              <a:buFont typeface="Arial"/>
              <a:buNone/>
            </a:pPr>
            <a:r>
              <a:t/>
            </a:r>
            <a:endParaRPr/>
          </a:p>
          <a:p>
            <a:pPr indent="0" lvl="0" marL="0" rtl="0" algn="l">
              <a:spcBef>
                <a:spcPts val="640"/>
              </a:spcBef>
              <a:spcAft>
                <a:spcPts val="0"/>
              </a:spcAft>
              <a:buClr>
                <a:schemeClr val="dk1"/>
              </a:buClr>
              <a:buSzPts val="3200"/>
              <a:buFont typeface="Arial"/>
              <a:buNone/>
            </a:pPr>
            <a:r>
              <a:rPr lang="en-US"/>
              <a:t>- The rest of the inputs in this dataset were questionnaire responses (SES, EDUC), demographics &amp; estimates of head and brain size/weight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7"/>
          <p:cNvSpPr txBox="1"/>
          <p:nvPr>
            <p:ph type="title"/>
          </p:nvPr>
        </p:nvSpPr>
        <p:spPr>
          <a:xfrm>
            <a:off x="609600" y="190500"/>
            <a:ext cx="10972800" cy="58261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b="1" lang="en-US"/>
              <a:t>About the DataSet (Continued)..</a:t>
            </a:r>
            <a:endParaRPr/>
          </a:p>
        </p:txBody>
      </p:sp>
      <p:sp>
        <p:nvSpPr>
          <p:cNvPr id="147" name="Google Shape;147;p7"/>
          <p:cNvSpPr txBox="1"/>
          <p:nvPr/>
        </p:nvSpPr>
        <p:spPr>
          <a:xfrm>
            <a:off x="2443480" y="997585"/>
            <a:ext cx="9026400" cy="923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highlight>
                  <a:srgbClr val="FFFF00"/>
                </a:highlight>
                <a:latin typeface="Arial"/>
                <a:ea typeface="Arial"/>
                <a:cs typeface="Arial"/>
                <a:sym typeface="Arial"/>
              </a:rPr>
              <a:t>Few Surprises:</a:t>
            </a:r>
            <a:r>
              <a:rPr lang="en-US" sz="1800">
                <a:solidFill>
                  <a:schemeClr val="dk1"/>
                </a:solidFill>
                <a:latin typeface="Arial"/>
                <a:ea typeface="Arial"/>
                <a:cs typeface="Arial"/>
                <a:sym typeface="Arial"/>
              </a:rPr>
              <a:t> ‘Age’ did not seem to impact ‘MMSE’ scores. And, higher ‘</a:t>
            </a:r>
            <a:r>
              <a:rPr lang="en-US" sz="1800">
                <a:solidFill>
                  <a:schemeClr val="dk1"/>
                </a:solidFill>
              </a:rPr>
              <a:t>Socioeconomic</a:t>
            </a:r>
            <a:r>
              <a:rPr lang="en-US" sz="1800">
                <a:solidFill>
                  <a:schemeClr val="dk1"/>
                </a:solidFill>
                <a:latin typeface="Arial"/>
                <a:ea typeface="Arial"/>
                <a:cs typeface="Arial"/>
                <a:sym typeface="Arial"/>
              </a:rPr>
              <a:t> Status’ (SES) did not seem to have an impact on ‘CDR’ (an SES of ‘1’ is the highest rating (Klymentiev, 2018)) </a:t>
            </a:r>
            <a:endParaRPr sz="1800">
              <a:solidFill>
                <a:schemeClr val="dk1"/>
              </a:solidFill>
              <a:latin typeface="Arial"/>
              <a:ea typeface="Arial"/>
              <a:cs typeface="Arial"/>
              <a:sym typeface="Arial"/>
            </a:endParaRPr>
          </a:p>
        </p:txBody>
      </p:sp>
      <p:pic>
        <p:nvPicPr>
          <p:cNvPr id="148" name="Google Shape;148;p7"/>
          <p:cNvPicPr preferRelativeResize="0"/>
          <p:nvPr>
            <p:ph idx="1" type="body"/>
          </p:nvPr>
        </p:nvPicPr>
        <p:blipFill rotWithShape="1">
          <a:blip r:embed="rId3">
            <a:alphaModFix/>
          </a:blip>
          <a:srcRect b="0" l="0" r="0" t="0"/>
          <a:stretch/>
        </p:blipFill>
        <p:spPr>
          <a:xfrm>
            <a:off x="781685" y="2105660"/>
            <a:ext cx="4608830" cy="4425950"/>
          </a:xfrm>
          <a:prstGeom prst="rect">
            <a:avLst/>
          </a:prstGeom>
          <a:noFill/>
          <a:ln>
            <a:noFill/>
          </a:ln>
        </p:spPr>
      </p:pic>
      <p:pic>
        <p:nvPicPr>
          <p:cNvPr id="149" name="Google Shape;149;p7"/>
          <p:cNvPicPr preferRelativeResize="0"/>
          <p:nvPr>
            <p:ph idx="2" type="body"/>
          </p:nvPr>
        </p:nvPicPr>
        <p:blipFill rotWithShape="1">
          <a:blip r:embed="rId4">
            <a:alphaModFix/>
          </a:blip>
          <a:srcRect b="0" l="0" r="0" t="0"/>
          <a:stretch/>
        </p:blipFill>
        <p:spPr>
          <a:xfrm>
            <a:off x="5786120" y="2105660"/>
            <a:ext cx="5129530" cy="44259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4">
            <a:alphaModFix amt="40000"/>
          </a:blip>
          <a:stretch>
            <a:fillRect/>
          </a:stretch>
        </a:blipFill>
      </p:bgPr>
    </p:bg>
    <p:spTree>
      <p:nvGrpSpPr>
        <p:cNvPr id="153" name="Shape 153"/>
        <p:cNvGrpSpPr/>
        <p:nvPr/>
      </p:nvGrpSpPr>
      <p:grpSpPr>
        <a:xfrm>
          <a:off x="0" y="0"/>
          <a:ext cx="0" cy="0"/>
          <a:chOff x="0" y="0"/>
          <a:chExt cx="0" cy="0"/>
        </a:xfrm>
      </p:grpSpPr>
      <p:sp>
        <p:nvSpPr>
          <p:cNvPr id="154" name="Google Shape;154;p8"/>
          <p:cNvSpPr txBox="1"/>
          <p:nvPr>
            <p:ph type="title"/>
          </p:nvPr>
        </p:nvSpPr>
        <p:spPr>
          <a:xfrm>
            <a:off x="609600" y="190500"/>
            <a:ext cx="10972800" cy="58261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u="sng"/>
              <a:t>Methods</a:t>
            </a:r>
            <a:r>
              <a:rPr lang="en-US"/>
              <a:t> </a:t>
            </a:r>
            <a:r>
              <a:rPr lang="en-US" u="sng"/>
              <a:t>for</a:t>
            </a:r>
            <a:r>
              <a:rPr lang="en-US"/>
              <a:t> </a:t>
            </a:r>
            <a:r>
              <a:rPr lang="en-US" u="sng"/>
              <a:t>Classification</a:t>
            </a:r>
            <a:r>
              <a:rPr lang="en-US"/>
              <a:t>:</a:t>
            </a:r>
            <a:endParaRPr/>
          </a:p>
        </p:txBody>
      </p:sp>
      <p:pic>
        <p:nvPicPr>
          <p:cNvPr id="155" name="Google Shape;155;p8"/>
          <p:cNvPicPr preferRelativeResize="0"/>
          <p:nvPr>
            <p:ph idx="2" type="body"/>
          </p:nvPr>
        </p:nvPicPr>
        <p:blipFill rotWithShape="1">
          <a:blip r:embed="rId4">
            <a:alphaModFix amt="40000"/>
          </a:blip>
          <a:srcRect b="0" l="0" r="0" t="0"/>
          <a:stretch/>
        </p:blipFill>
        <p:spPr>
          <a:xfrm>
            <a:off x="635" y="0"/>
            <a:ext cx="12191365" cy="6842125"/>
          </a:xfrm>
          <a:prstGeom prst="rect">
            <a:avLst/>
          </a:prstGeom>
          <a:noFill/>
          <a:ln>
            <a:noFill/>
          </a:ln>
        </p:spPr>
      </p:pic>
      <p:sp>
        <p:nvSpPr>
          <p:cNvPr id="156" name="Google Shape;156;p8"/>
          <p:cNvSpPr/>
          <p:nvPr/>
        </p:nvSpPr>
        <p:spPr>
          <a:xfrm>
            <a:off x="8240395" y="1546860"/>
            <a:ext cx="2660015" cy="2152015"/>
          </a:xfrm>
          <a:prstGeom prst="ellipse">
            <a:avLst/>
          </a:prstGeom>
          <a:gradFill>
            <a:gsLst>
              <a:gs pos="0">
                <a:srgbClr val="D9F0F6"/>
              </a:gs>
              <a:gs pos="42000">
                <a:srgbClr val="CAEBF2">
                  <a:alpha val="0"/>
                </a:srgbClr>
              </a:gs>
              <a:gs pos="100000">
                <a:srgbClr val="BAE6EE"/>
              </a:gs>
            </a:gsLst>
            <a:lin ang="540000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Arial"/>
              <a:buNone/>
            </a:pPr>
            <a:r>
              <a:t/>
            </a:r>
            <a:endParaRPr b="0" i="0" sz="1800" u="none" cap="none" strike="noStrike">
              <a:solidFill>
                <a:schemeClr val="dk1"/>
              </a:solidFill>
              <a:latin typeface="Arial"/>
              <a:ea typeface="Arial"/>
              <a:cs typeface="Arial"/>
              <a:sym typeface="Arial"/>
            </a:endParaRPr>
          </a:p>
        </p:txBody>
      </p:sp>
      <p:graphicFrame>
        <p:nvGraphicFramePr>
          <p:cNvPr id="157" name="Google Shape;157;p8"/>
          <p:cNvGraphicFramePr/>
          <p:nvPr/>
        </p:nvGraphicFramePr>
        <p:xfrm>
          <a:off x="8543925" y="1807210"/>
          <a:ext cx="2053590" cy="1891665"/>
        </p:xfrm>
        <a:graphic>
          <a:graphicData uri="http://schemas.openxmlformats.org/presentationml/2006/ole">
            <mc:AlternateContent>
              <mc:Choice Requires="v">
                <p:oleObj r:id="rId5" imgH="1891665" imgW="2053590" progId="Paint.Picture" spid="_x0000_s1">
                  <p:embed/>
                </p:oleObj>
              </mc:Choice>
              <mc:Fallback>
                <p:oleObj r:id="rId6" imgH="1891665" imgW="2053590" progId="Paint.Picture">
                  <p:embed/>
                  <p:pic>
                    <p:nvPicPr>
                      <p:cNvPr id="157" name="Google Shape;157;p8"/>
                      <p:cNvPicPr preferRelativeResize="0"/>
                      <p:nvPr/>
                    </p:nvPicPr>
                    <p:blipFill rotWithShape="1">
                      <a:blip r:embed="rId7">
                        <a:alphaModFix/>
                      </a:blip>
                      <a:srcRect b="-4787" l="-14559" r="-6429" t="-6920"/>
                      <a:stretch/>
                    </p:blipFill>
                    <p:spPr>
                      <a:xfrm>
                        <a:off x="8543925" y="1807210"/>
                        <a:ext cx="2053590" cy="1891665"/>
                      </a:xfrm>
                      <a:prstGeom prst="rect">
                        <a:avLst/>
                      </a:prstGeom>
                      <a:noFill/>
                      <a:ln cap="flat" cmpd="sng" w="9525">
                        <a:solidFill>
                          <a:schemeClr val="lt1"/>
                        </a:solidFill>
                        <a:prstDash val="solid"/>
                        <a:round/>
                        <a:headEnd len="sm" w="sm" type="none"/>
                        <a:tailEnd len="sm" w="sm" type="none"/>
                      </a:ln>
                    </p:spPr>
                  </p:pic>
                </p:oleObj>
              </mc:Fallback>
            </mc:AlternateContent>
          </a:graphicData>
        </a:graphic>
      </p:graphicFrame>
      <p:sp>
        <p:nvSpPr>
          <p:cNvPr id="158" name="Google Shape;158;p8"/>
          <p:cNvSpPr txBox="1"/>
          <p:nvPr>
            <p:ph idx="1" type="body"/>
          </p:nvPr>
        </p:nvSpPr>
        <p:spPr>
          <a:xfrm>
            <a:off x="609600" y="773430"/>
            <a:ext cx="7630160" cy="157035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2000"/>
              <a:buFont typeface="Arial"/>
              <a:buNone/>
            </a:pPr>
            <a:r>
              <a:rPr i="1" lang="en-US" sz="2000"/>
              <a:t>First Step = Imputation..</a:t>
            </a:r>
            <a:endParaRPr sz="2400"/>
          </a:p>
          <a:p>
            <a:pPr indent="0" lvl="0" marL="0" rtl="0" algn="l">
              <a:spcBef>
                <a:spcPts val="400"/>
              </a:spcBef>
              <a:spcAft>
                <a:spcPts val="0"/>
              </a:spcAft>
              <a:buClr>
                <a:schemeClr val="dk1"/>
              </a:buClr>
              <a:buSzPts val="2000"/>
              <a:buFont typeface="Arial"/>
              <a:buNone/>
            </a:pPr>
            <a:r>
              <a:rPr lang="en-US" sz="2000"/>
              <a:t>The two missing values for MMSE were imputed using the Mode (most frequent values) of </a:t>
            </a:r>
            <a:r>
              <a:rPr lang="en-US" sz="2000"/>
              <a:t>similar</a:t>
            </a:r>
            <a:r>
              <a:rPr lang="en-US" sz="2000"/>
              <a:t> participants. While the nineteen missing values for SES were imputed using ML (Random Forest).</a:t>
            </a:r>
            <a:endParaRPr sz="2000"/>
          </a:p>
          <a:p>
            <a:pPr indent="-190500" lvl="0" marL="342900" rtl="0" algn="l">
              <a:spcBef>
                <a:spcPts val="480"/>
              </a:spcBef>
              <a:spcAft>
                <a:spcPts val="0"/>
              </a:spcAft>
              <a:buClr>
                <a:schemeClr val="dk1"/>
              </a:buClr>
              <a:buSzPts val="2400"/>
              <a:buFont typeface="Arial"/>
              <a:buNone/>
            </a:pPr>
            <a:r>
              <a:t/>
            </a:r>
            <a:endParaRPr sz="2400"/>
          </a:p>
          <a:p>
            <a:pPr indent="-190500" lvl="0" marL="342900" rtl="0" algn="l">
              <a:spcBef>
                <a:spcPts val="480"/>
              </a:spcBef>
              <a:spcAft>
                <a:spcPts val="0"/>
              </a:spcAft>
              <a:buClr>
                <a:schemeClr val="dk1"/>
              </a:buClr>
              <a:buSzPts val="2400"/>
              <a:buFont typeface="Arial"/>
              <a:buNone/>
            </a:pPr>
            <a:r>
              <a:t/>
            </a:r>
            <a:endParaRPr sz="2400"/>
          </a:p>
        </p:txBody>
      </p:sp>
      <p:sp>
        <p:nvSpPr>
          <p:cNvPr id="159" name="Google Shape;159;p8"/>
          <p:cNvSpPr txBox="1"/>
          <p:nvPr/>
        </p:nvSpPr>
        <p:spPr>
          <a:xfrm>
            <a:off x="2966720" y="2498725"/>
            <a:ext cx="5011420" cy="12001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000">
                <a:solidFill>
                  <a:schemeClr val="dk1"/>
                </a:solidFill>
                <a:latin typeface="Arial"/>
                <a:ea typeface="Arial"/>
                <a:cs typeface="Arial"/>
                <a:sym typeface="Arial"/>
              </a:rPr>
              <a:t>Next, multiple models were standardized and compared against each other to determine which one performed the best.</a:t>
            </a:r>
            <a:endParaRPr sz="2000">
              <a:solidFill>
                <a:schemeClr val="dk1"/>
              </a:solidFill>
              <a:latin typeface="Arial"/>
              <a:ea typeface="Arial"/>
              <a:cs typeface="Arial"/>
              <a:sym typeface="Arial"/>
            </a:endParaRPr>
          </a:p>
        </p:txBody>
      </p:sp>
      <p:graphicFrame>
        <p:nvGraphicFramePr>
          <p:cNvPr id="160" name="Google Shape;160;p8"/>
          <p:cNvGraphicFramePr/>
          <p:nvPr/>
        </p:nvGraphicFramePr>
        <p:xfrm>
          <a:off x="5195570" y="4256405"/>
          <a:ext cx="1191895" cy="1062990"/>
        </p:xfrm>
        <a:graphic>
          <a:graphicData uri="http://schemas.openxmlformats.org/presentationml/2006/ole">
            <mc:AlternateContent>
              <mc:Choice Requires="v">
                <p:oleObj r:id="rId8" imgH="1062990" imgW="1191895" progId="Paint.Picture" spid="_x0000_s2">
                  <p:embed/>
                </p:oleObj>
              </mc:Choice>
              <mc:Fallback>
                <p:oleObj r:id="rId9" imgH="1062990" imgW="1191895" progId="Paint.Picture">
                  <p:embed/>
                  <p:pic>
                    <p:nvPicPr>
                      <p:cNvPr id="160" name="Google Shape;160;p8"/>
                      <p:cNvPicPr preferRelativeResize="0"/>
                      <p:nvPr/>
                    </p:nvPicPr>
                    <p:blipFill rotWithShape="1">
                      <a:blip r:embed="rId10">
                        <a:alphaModFix/>
                      </a:blip>
                      <a:srcRect b="-4787" l="-14559" r="-6429" t="-6920"/>
                      <a:stretch/>
                    </p:blipFill>
                    <p:spPr>
                      <a:xfrm>
                        <a:off x="5195570" y="4256405"/>
                        <a:ext cx="1191895" cy="1062990"/>
                      </a:xfrm>
                      <a:prstGeom prst="rect">
                        <a:avLst/>
                      </a:prstGeom>
                      <a:noFill/>
                      <a:ln>
                        <a:noFill/>
                      </a:ln>
                    </p:spPr>
                  </p:pic>
                </p:oleObj>
              </mc:Fallback>
            </mc:AlternateContent>
          </a:graphicData>
        </a:graphic>
      </p:graphicFrame>
      <p:sp>
        <p:nvSpPr>
          <p:cNvPr id="161" name="Google Shape;161;p8"/>
          <p:cNvSpPr/>
          <p:nvPr/>
        </p:nvSpPr>
        <p:spPr>
          <a:xfrm>
            <a:off x="5195570" y="4256405"/>
            <a:ext cx="1323340" cy="1214755"/>
          </a:xfrm>
          <a:prstGeom prst="ellipse">
            <a:avLst/>
          </a:prstGeom>
          <a:gradFill>
            <a:gsLst>
              <a:gs pos="0">
                <a:srgbClr val="D9F0F6"/>
              </a:gs>
              <a:gs pos="42000">
                <a:srgbClr val="CAEBF2">
                  <a:alpha val="0"/>
                </a:srgbClr>
              </a:gs>
              <a:gs pos="100000">
                <a:srgbClr val="BAE6EE"/>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9"/>
          <p:cNvSpPr txBox="1"/>
          <p:nvPr>
            <p:ph type="title"/>
          </p:nvPr>
        </p:nvSpPr>
        <p:spPr>
          <a:xfrm>
            <a:off x="609600" y="190500"/>
            <a:ext cx="10972800" cy="58261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u="sng"/>
              <a:t>Methods</a:t>
            </a:r>
            <a:r>
              <a:rPr lang="en-US"/>
              <a:t> </a:t>
            </a:r>
            <a:r>
              <a:rPr lang="en-US" u="sng"/>
              <a:t>for</a:t>
            </a:r>
            <a:r>
              <a:rPr lang="en-US"/>
              <a:t> </a:t>
            </a:r>
            <a:r>
              <a:rPr lang="en-US" u="sng"/>
              <a:t>Classification</a:t>
            </a:r>
            <a:r>
              <a:rPr lang="en-US"/>
              <a:t> </a:t>
            </a:r>
            <a:r>
              <a:rPr lang="en-US" u="sng"/>
              <a:t>(Continued)</a:t>
            </a:r>
            <a:r>
              <a:rPr lang="en-US"/>
              <a:t>:</a:t>
            </a:r>
            <a:endParaRPr/>
          </a:p>
        </p:txBody>
      </p:sp>
      <p:sp>
        <p:nvSpPr>
          <p:cNvPr id="167" name="Google Shape;167;p9"/>
          <p:cNvSpPr txBox="1"/>
          <p:nvPr>
            <p:ph idx="1" type="body"/>
          </p:nvPr>
        </p:nvSpPr>
        <p:spPr>
          <a:xfrm>
            <a:off x="486410" y="952500"/>
            <a:ext cx="10972800" cy="4953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2800"/>
              <a:buFont typeface="Arial"/>
              <a:buNone/>
            </a:pPr>
            <a:r>
              <a:rPr lang="en-US" sz="2800">
                <a:highlight>
                  <a:srgbClr val="FFFF00"/>
                </a:highlight>
              </a:rPr>
              <a:t>Evaluation:</a:t>
            </a:r>
            <a:r>
              <a:rPr lang="en-US" sz="2800"/>
              <a:t> Finally, ‘Grid Search’ was applied, which determines the optimal details, or ‘parameters’, that should be used to improve the most accurate model (MLP). In this case, the </a:t>
            </a:r>
            <a:r>
              <a:rPr lang="en-US" sz="2800"/>
              <a:t>parameters</a:t>
            </a:r>
            <a:r>
              <a:rPr lang="en-US" sz="2800"/>
              <a:t> were: the number of ‘neural layers’, and the alpha value, or ‘level-of-significance’, and so on. Plus, Cross Validation was applied, which compares subsets of ‘unseen data’ to evaluate overall performance (GeeksforGeeks, 2023).  </a:t>
            </a:r>
            <a:endParaRPr sz="2800"/>
          </a:p>
          <a:p>
            <a:pPr indent="0" lvl="0" marL="0" rtl="0" algn="l">
              <a:spcBef>
                <a:spcPts val="560"/>
              </a:spcBef>
              <a:spcAft>
                <a:spcPts val="0"/>
              </a:spcAft>
              <a:buClr>
                <a:schemeClr val="dk1"/>
              </a:buClr>
              <a:buSzPts val="2800"/>
              <a:buFont typeface="Arial"/>
              <a:buNone/>
            </a:pPr>
            <a:r>
              <a:t/>
            </a:r>
            <a:endParaRPr sz="2800"/>
          </a:p>
          <a:p>
            <a:pPr indent="0" lvl="0" marL="0" rtl="0" algn="l">
              <a:spcBef>
                <a:spcPts val="560"/>
              </a:spcBef>
              <a:spcAft>
                <a:spcPts val="0"/>
              </a:spcAft>
              <a:buClr>
                <a:schemeClr val="dk1"/>
              </a:buClr>
              <a:buSzPts val="2800"/>
              <a:buFont typeface="Arial"/>
              <a:buNone/>
            </a:pPr>
            <a:r>
              <a:rPr b="1" i="1" lang="en-US" sz="2800"/>
              <a:t>MLP ended up with the highest F1 score (a performance measure) and the highest Accuracy Scores</a:t>
            </a:r>
            <a:r>
              <a:rPr lang="en-US" sz="2800" u="sng"/>
              <a:t>.</a:t>
            </a:r>
            <a:r>
              <a:rPr lang="en-US" sz="2800"/>
              <a:t> MLP also generated the greatest percentages of ‘Area under the Curve’, or AUC Curve, another validation method, whereby, the higher the AUC accuracy, the better the model performed (Narkhede, 2018).</a:t>
            </a:r>
            <a:endParaRPr sz="2800"/>
          </a:p>
          <a:p>
            <a:pPr indent="-165100" lvl="0" marL="342900" rtl="0" algn="l">
              <a:spcBef>
                <a:spcPts val="560"/>
              </a:spcBef>
              <a:spcAft>
                <a:spcPts val="0"/>
              </a:spcAft>
              <a:buClr>
                <a:schemeClr val="dk1"/>
              </a:buClr>
              <a:buSzPts val="2800"/>
              <a:buFont typeface="Arial"/>
              <a:buNone/>
            </a:pPr>
            <a:r>
              <a:t/>
            </a:r>
            <a:endParaRPr sz="2800"/>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lue Waves">
  <a:themeElements>
    <a:clrScheme name="Blue Waves 13">
      <a:dk1>
        <a:srgbClr val="000000"/>
      </a:dk1>
      <a:lt1>
        <a:srgbClr val="FFFFFF"/>
      </a:lt1>
      <a:dk2>
        <a:srgbClr val="000000"/>
      </a:dk2>
      <a:lt2>
        <a:srgbClr val="969696"/>
      </a:lt2>
      <a:accent1>
        <a:srgbClr val="0066CC"/>
      </a:accent1>
      <a:accent2>
        <a:srgbClr val="3399FF"/>
      </a:accent2>
      <a:accent3>
        <a:srgbClr val="FFFFFF"/>
      </a:accent3>
      <a:accent4>
        <a:srgbClr val="000000"/>
      </a:accent4>
      <a:accent5>
        <a:srgbClr val="AAB8E2"/>
      </a:accent5>
      <a:accent6>
        <a:srgbClr val="2D8AE7"/>
      </a:accent6>
      <a:hlink>
        <a:srgbClr val="CC3300"/>
      </a:hlink>
      <a:folHlink>
        <a:srgbClr val="9966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2024-03-06T05:28:00Z</dcterms:created>
  <dc:creator>Brain</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278263E4FB47413DABB487F3F4D1EF1F_13</vt:lpwstr>
  </property>
  <property fmtid="{D5CDD505-2E9C-101B-9397-08002B2CF9AE}" pid="3" name="KSOProductBuildVer">
    <vt:lpwstr>1033-12.2.0.13489</vt:lpwstr>
  </property>
</Properties>
</file>